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310" r:id="rId4"/>
    <p:sldId id="297" r:id="rId5"/>
    <p:sldId id="284" r:id="rId6"/>
    <p:sldId id="287" r:id="rId7"/>
    <p:sldId id="286" r:id="rId8"/>
    <p:sldId id="295" r:id="rId9"/>
    <p:sldId id="298" r:id="rId10"/>
    <p:sldId id="311" r:id="rId11"/>
    <p:sldId id="289" r:id="rId12"/>
    <p:sldId id="306" r:id="rId13"/>
    <p:sldId id="290" r:id="rId14"/>
    <p:sldId id="302" r:id="rId15"/>
    <p:sldId id="299" r:id="rId16"/>
    <p:sldId id="292" r:id="rId17"/>
    <p:sldId id="293" r:id="rId18"/>
    <p:sldId id="294"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pos="1769" userDrawn="1">
          <p15:clr>
            <a:srgbClr val="A4A3A4"/>
          </p15:clr>
        </p15:guide>
        <p15:guide id="3" orient="horz" pos="3580" userDrawn="1">
          <p15:clr>
            <a:srgbClr val="A4A3A4"/>
          </p15:clr>
        </p15:guide>
        <p15:guide id="4" orient="horz" pos="3760" userDrawn="1">
          <p15:clr>
            <a:srgbClr val="A4A3A4"/>
          </p15:clr>
        </p15:guide>
        <p15:guide id="5" orient="horz" pos="3894" userDrawn="1">
          <p15:clr>
            <a:srgbClr val="A4A3A4"/>
          </p15:clr>
        </p15:guide>
        <p15:guide id="6" pos="40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9ED"/>
    <a:srgbClr val="33353E"/>
    <a:srgbClr val="2E2F38"/>
    <a:srgbClr val="51545A"/>
    <a:srgbClr val="63666D"/>
    <a:srgbClr val="93979B"/>
    <a:srgbClr val="4B4B4B"/>
    <a:srgbClr val="D71F2D"/>
    <a:srgbClr val="9A9B9B"/>
    <a:srgbClr val="A1A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3" autoAdjust="0"/>
    <p:restoredTop sz="97478" autoAdjust="0"/>
  </p:normalViewPr>
  <p:slideViewPr>
    <p:cSldViewPr snapToGrid="0">
      <p:cViewPr varScale="1">
        <p:scale>
          <a:sx n="149" d="100"/>
          <a:sy n="149" d="100"/>
        </p:scale>
        <p:origin x="1472" y="176"/>
      </p:cViewPr>
      <p:guideLst>
        <p:guide orient="horz" pos="3543"/>
        <p:guide pos="1769"/>
        <p:guide orient="horz" pos="3580"/>
        <p:guide orient="horz" pos="3760"/>
        <p:guide orient="horz" pos="3894"/>
        <p:guide pos="4037"/>
      </p:guideLst>
    </p:cSldViewPr>
  </p:slideViewPr>
  <p:notesTextViewPr>
    <p:cViewPr>
      <p:scale>
        <a:sx n="1" d="1"/>
        <a:sy n="1" d="1"/>
      </p:scale>
      <p:origin x="0" y="0"/>
    </p:cViewPr>
  </p:notesTextViewPr>
  <p:sorterViewPr>
    <p:cViewPr>
      <p:scale>
        <a:sx n="100" d="100"/>
        <a:sy n="100" d="100"/>
      </p:scale>
      <p:origin x="0" y="-3576"/>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6A054F-548E-425F-87CF-0DE5B9770DF3}" type="datetimeFigureOut">
              <a:rPr lang="ru-RU" smtClean="0"/>
              <a:t>05.02.2020</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8B02C8-BED3-4782-90EE-E743F03D1441}" type="slidenum">
              <a:rPr lang="ru-RU" smtClean="0"/>
              <a:t>‹#›</a:t>
            </a:fld>
            <a:endParaRPr lang="ru-RU"/>
          </a:p>
        </p:txBody>
      </p:sp>
    </p:spTree>
    <p:extLst>
      <p:ext uri="{BB962C8B-B14F-4D97-AF65-F5344CB8AC3E}">
        <p14:creationId xmlns:p14="http://schemas.microsoft.com/office/powerpoint/2010/main" val="247272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2F7C8-06BC-4BCD-A6B8-5C66977BAE97}" type="datetimeFigureOut">
              <a:rPr lang="ru-RU" smtClean="0"/>
              <a:t>05.02.2020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A9C19-5B54-423B-B7E1-28E86D2C923E}" type="slidenum">
              <a:rPr lang="ru-RU" smtClean="0"/>
              <a:t>‹#›</a:t>
            </a:fld>
            <a:endParaRPr lang="ru-RU"/>
          </a:p>
        </p:txBody>
      </p:sp>
    </p:spTree>
    <p:extLst>
      <p:ext uri="{BB962C8B-B14F-4D97-AF65-F5344CB8AC3E}">
        <p14:creationId xmlns:p14="http://schemas.microsoft.com/office/powerpoint/2010/main" val="103052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0BEA9C19-5B54-423B-B7E1-28E86D2C923E}" type="slidenum">
              <a:rPr lang="ru-RU" smtClean="0"/>
              <a:t>6</a:t>
            </a:fld>
            <a:endParaRPr lang="ru-RU"/>
          </a:p>
        </p:txBody>
      </p:sp>
    </p:spTree>
    <p:extLst>
      <p:ext uri="{BB962C8B-B14F-4D97-AF65-F5344CB8AC3E}">
        <p14:creationId xmlns:p14="http://schemas.microsoft.com/office/powerpoint/2010/main" val="4806058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 Id="rId1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0" y="-16236"/>
            <a:ext cx="9234984" cy="5903296"/>
          </a:xfrm>
          <a:prstGeom prst="rect">
            <a:avLst/>
          </a:prstGeom>
        </p:spPr>
      </p:pic>
      <p:pic>
        <p:nvPicPr>
          <p:cNvPr id="15" name="Рисунок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089" y="219074"/>
            <a:ext cx="1369616" cy="651431"/>
          </a:xfrm>
          <a:prstGeom prst="rect">
            <a:avLst/>
          </a:prstGeom>
        </p:spPr>
      </p:pic>
      <p:pic>
        <p:nvPicPr>
          <p:cNvPr id="22" name="Рисунок 21"/>
          <p:cNvPicPr>
            <a:picLocks noChangeAspect="1"/>
          </p:cNvPicPr>
          <p:nvPr userDrawn="1"/>
        </p:nvPicPr>
        <p:blipFill rotWithShape="1">
          <a:blip r:embed="rId4" cstate="screen">
            <a:extLst>
              <a:ext uri="{28A0092B-C50C-407E-A947-70E740481C1C}">
                <a14:useLocalDpi xmlns:a14="http://schemas.microsoft.com/office/drawing/2010/main"/>
              </a:ext>
            </a:extLst>
          </a:blip>
          <a:srcRect l="16791" t="4445" r="15298" b="57639"/>
          <a:stretch/>
        </p:blipFill>
        <p:spPr>
          <a:xfrm>
            <a:off x="7610105" y="6369702"/>
            <a:ext cx="121393" cy="91045"/>
          </a:xfrm>
          <a:prstGeom prst="rect">
            <a:avLst/>
          </a:prstGeom>
        </p:spPr>
      </p:pic>
      <p:sp>
        <p:nvSpPr>
          <p:cNvPr id="5" name="Заголовок 4"/>
          <p:cNvSpPr>
            <a:spLocks noGrp="1"/>
          </p:cNvSpPr>
          <p:nvPr>
            <p:ph type="title"/>
          </p:nvPr>
        </p:nvSpPr>
        <p:spPr>
          <a:xfrm>
            <a:off x="975891" y="2749512"/>
            <a:ext cx="4742003" cy="1325563"/>
          </a:xfrm>
          <a:prstGeom prst="rect">
            <a:avLst/>
          </a:prstGeom>
        </p:spPr>
        <p:txBody>
          <a:bodyPr/>
          <a:lstStyle>
            <a:lvl1pPr>
              <a:lnSpc>
                <a:spcPts val="4200"/>
              </a:lnSpc>
              <a:defRPr sz="4200"/>
            </a:lvl1pPr>
          </a:lstStyle>
          <a:p>
            <a:r>
              <a:rPr lang="ru-RU"/>
              <a:t>Образец заголовка</a:t>
            </a:r>
            <a:endParaRPr lang="ru-RU" dirty="0"/>
          </a:p>
        </p:txBody>
      </p:sp>
      <p:sp>
        <p:nvSpPr>
          <p:cNvPr id="28" name="Заголовок 4"/>
          <p:cNvSpPr txBox="1">
            <a:spLocks/>
          </p:cNvSpPr>
          <p:nvPr userDrawn="1"/>
        </p:nvSpPr>
        <p:spPr>
          <a:xfrm>
            <a:off x="356645" y="2784234"/>
            <a:ext cx="627203" cy="1325563"/>
          </a:xfrm>
          <a:prstGeom prst="rect">
            <a:avLst/>
          </a:prstGeom>
        </p:spPr>
        <p:txBody>
          <a:bodyPr/>
          <a:lstStyle>
            <a:lvl1pPr algn="l" defTabSz="914400" rtl="0" eaLnBrk="1" latinLnBrk="0" hangingPunct="1">
              <a:lnSpc>
                <a:spcPts val="4200"/>
              </a:lnSpc>
              <a:spcBef>
                <a:spcPct val="0"/>
              </a:spcBef>
              <a:buNone/>
              <a:defRPr sz="4200" kern="1200">
                <a:solidFill>
                  <a:schemeClr val="tx1"/>
                </a:solidFill>
                <a:latin typeface="+mj-lt"/>
                <a:ea typeface="+mj-ea"/>
                <a:cs typeface="+mj-cs"/>
              </a:defRPr>
            </a:lvl1pPr>
          </a:lstStyle>
          <a:p>
            <a:endParaRPr lang="ru-RU" sz="10000" dirty="0">
              <a:latin typeface="+mn-lt"/>
              <a:ea typeface="Roboto Thin" panose="02000000000000000000" pitchFamily="2" charset="0"/>
              <a:cs typeface="Roboto Thin" panose="02000000000000000000" pitchFamily="2" charset="0"/>
            </a:endParaRPr>
          </a:p>
        </p:txBody>
      </p:sp>
      <p:pic>
        <p:nvPicPr>
          <p:cNvPr id="29" name="Рисунок 2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6940" y="2728772"/>
            <a:ext cx="818523" cy="1062942"/>
          </a:xfrm>
          <a:prstGeom prst="rect">
            <a:avLst/>
          </a:prstGeom>
        </p:spPr>
      </p:pic>
      <p:sp>
        <p:nvSpPr>
          <p:cNvPr id="30" name="Объект 10"/>
          <p:cNvSpPr>
            <a:spLocks noGrp="1"/>
          </p:cNvSpPr>
          <p:nvPr>
            <p:ph sz="quarter" idx="11" hasCustomPrompt="1"/>
          </p:nvPr>
        </p:nvSpPr>
        <p:spPr>
          <a:xfrm>
            <a:off x="7731708" y="6314432"/>
            <a:ext cx="1093987" cy="225264"/>
          </a:xfrm>
          <a:prstGeom prst="rect">
            <a:avLst/>
          </a:prstGeom>
        </p:spPr>
        <p:txBody>
          <a:bodyPr/>
          <a:lstStyle>
            <a:lvl1pPr marL="0" indent="0">
              <a:buNone/>
              <a:defRPr sz="890">
                <a:latin typeface="Roboto "/>
              </a:defRPr>
            </a:lvl1pPr>
          </a:lstStyle>
          <a:p>
            <a:pPr lvl="0"/>
            <a:r>
              <a:rPr lang="en-US" dirty="0"/>
              <a:t>info@artezio.com</a:t>
            </a:r>
            <a:endParaRPr lang="ru-RU" dirty="0"/>
          </a:p>
        </p:txBody>
      </p:sp>
      <p:sp>
        <p:nvSpPr>
          <p:cNvPr id="31" name="Объект 10"/>
          <p:cNvSpPr>
            <a:spLocks noGrp="1"/>
          </p:cNvSpPr>
          <p:nvPr>
            <p:ph sz="quarter" idx="12" hasCustomPrompt="1"/>
          </p:nvPr>
        </p:nvSpPr>
        <p:spPr>
          <a:xfrm>
            <a:off x="7731708" y="6499626"/>
            <a:ext cx="1093987" cy="225264"/>
          </a:xfrm>
          <a:prstGeom prst="rect">
            <a:avLst/>
          </a:prstGeom>
        </p:spPr>
        <p:txBody>
          <a:bodyPr/>
          <a:lstStyle>
            <a:lvl1pPr marL="0" indent="0">
              <a:buNone/>
              <a:defRPr sz="890">
                <a:solidFill>
                  <a:srgbClr val="D81F2D"/>
                </a:solidFill>
                <a:latin typeface="Roboto "/>
              </a:defRPr>
            </a:lvl1pPr>
          </a:lstStyle>
          <a:p>
            <a:pPr lvl="0"/>
            <a:r>
              <a:rPr lang="en-US" dirty="0"/>
              <a:t>www.artezio.com</a:t>
            </a:r>
            <a:endParaRPr lang="ru-RU" dirty="0"/>
          </a:p>
        </p:txBody>
      </p:sp>
      <p:pic>
        <p:nvPicPr>
          <p:cNvPr id="23" name="Рисунок 37"/>
          <p:cNvPicPr>
            <a:picLocks noChangeAspect="1"/>
          </p:cNvPicPr>
          <p:nvPr userDrawn="1"/>
        </p:nvPicPr>
        <p:blipFill rotWithShape="1">
          <a:blip r:embed="rId6" cstate="screen">
            <a:extLst>
              <a:ext uri="{28A0092B-C50C-407E-A947-70E740481C1C}">
                <a14:useLocalDpi xmlns:a14="http://schemas.microsoft.com/office/drawing/2010/main"/>
              </a:ext>
            </a:extLst>
          </a:blip>
          <a:srcRect l="16562" t="26582" r="16562" b="26582"/>
          <a:stretch/>
        </p:blipFill>
        <p:spPr>
          <a:xfrm>
            <a:off x="7605679" y="6160712"/>
            <a:ext cx="138477" cy="137242"/>
          </a:xfrm>
          <a:prstGeom prst="rect">
            <a:avLst/>
          </a:prstGeom>
        </p:spPr>
      </p:pic>
      <p:sp>
        <p:nvSpPr>
          <p:cNvPr id="25" name="TextBox 24"/>
          <p:cNvSpPr txBox="1"/>
          <p:nvPr userDrawn="1"/>
        </p:nvSpPr>
        <p:spPr>
          <a:xfrm>
            <a:off x="7731498" y="6114809"/>
            <a:ext cx="1075538" cy="229294"/>
          </a:xfrm>
          <a:prstGeom prst="rect">
            <a:avLst/>
          </a:prstGeom>
          <a:noFill/>
        </p:spPr>
        <p:txBody>
          <a:bodyPr wrap="square" rtlCol="0">
            <a:spAutoFit/>
          </a:bodyPr>
          <a:lstStyle/>
          <a:p>
            <a:r>
              <a:rPr lang="en-US" sz="890" dirty="0" err="1">
                <a:latin typeface="Roboto" panose="02000000000000000000" pitchFamily="2" charset="0"/>
                <a:ea typeface="Roboto" panose="02000000000000000000" pitchFamily="2" charset="0"/>
                <a:cs typeface="Roboto" panose="02000000000000000000" pitchFamily="2" charset="0"/>
              </a:rPr>
              <a:t>artezio_software</a:t>
            </a:r>
            <a:endParaRPr lang="ru-RU" sz="890" dirty="0">
              <a:latin typeface="Roboto" panose="02000000000000000000" pitchFamily="2" charset="0"/>
              <a:ea typeface="Roboto" panose="02000000000000000000" pitchFamily="2" charset="0"/>
              <a:cs typeface="Roboto" panose="02000000000000000000" pitchFamily="2" charset="0"/>
            </a:endParaRPr>
          </a:p>
        </p:txBody>
      </p:sp>
      <p:pic>
        <p:nvPicPr>
          <p:cNvPr id="18" name="Рисунок 17"/>
          <p:cNvPicPr>
            <a:picLocks noChangeAspect="1"/>
          </p:cNvPicPr>
          <p:nvPr userDrawn="1"/>
        </p:nvPicPr>
        <p:blipFill rotWithShape="1">
          <a:blip r:embed="rId7" cstate="screen">
            <a:extLst>
              <a:ext uri="{28A0092B-C50C-407E-A947-70E740481C1C}">
                <a14:useLocalDpi xmlns:a14="http://schemas.microsoft.com/office/drawing/2010/main"/>
              </a:ext>
            </a:extLst>
          </a:blip>
          <a:srcRect l="12325" t="48329" r="30162" b="38651"/>
          <a:stretch/>
        </p:blipFill>
        <p:spPr>
          <a:xfrm>
            <a:off x="3643435" y="6114809"/>
            <a:ext cx="954028" cy="459427"/>
          </a:xfrm>
          <a:prstGeom prst="rect">
            <a:avLst/>
          </a:prstGeom>
        </p:spPr>
      </p:pic>
      <p:pic>
        <p:nvPicPr>
          <p:cNvPr id="26" name="Рисунок 25"/>
          <p:cNvPicPr>
            <a:picLocks noChangeAspect="1"/>
          </p:cNvPicPr>
          <p:nvPr userDrawn="1"/>
        </p:nvPicPr>
        <p:blipFill rotWithShape="1">
          <a:blip r:embed="rId8" cstate="screen">
            <a:extLst>
              <a:ext uri="{28A0092B-C50C-407E-A947-70E740481C1C}">
                <a14:useLocalDpi xmlns:a14="http://schemas.microsoft.com/office/drawing/2010/main"/>
              </a:ext>
            </a:extLst>
          </a:blip>
          <a:srcRect l="17561" t="67617" r="13535" b="23128"/>
          <a:stretch/>
        </p:blipFill>
        <p:spPr>
          <a:xfrm>
            <a:off x="4948274" y="6228991"/>
            <a:ext cx="849087" cy="242597"/>
          </a:xfrm>
          <a:prstGeom prst="rect">
            <a:avLst/>
          </a:prstGeom>
        </p:spPr>
      </p:pic>
      <p:pic>
        <p:nvPicPr>
          <p:cNvPr id="27" name="Рисунок 26"/>
          <p:cNvPicPr>
            <a:picLocks noChangeAspect="1"/>
          </p:cNvPicPr>
          <p:nvPr userDrawn="1"/>
        </p:nvPicPr>
        <p:blipFill>
          <a:blip r:embed="rId9" cstate="screen">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1667458" y="6018515"/>
            <a:ext cx="582804" cy="630058"/>
          </a:xfrm>
          <a:prstGeom prst="rect">
            <a:avLst/>
          </a:prstGeom>
        </p:spPr>
      </p:pic>
      <p:pic>
        <p:nvPicPr>
          <p:cNvPr id="32" name="Picture 2"/>
          <p:cNvPicPr>
            <a:picLocks noChangeAspect="1" noChangeArrowheads="1"/>
          </p:cNvPicPr>
          <p:nvPr userDrawn="1"/>
        </p:nvPicPr>
        <p:blipFill>
          <a:blip r:embed="rId11" cstate="screen">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bwMode="auto">
          <a:xfrm>
            <a:off x="283757" y="6107066"/>
            <a:ext cx="1032890" cy="4617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Картинки по запросу Software magazine 2017 500 companies"/>
          <p:cNvPicPr>
            <a:picLocks noChangeAspect="1" noChangeArrowheads="1"/>
          </p:cNvPicPr>
          <p:nvPr userDrawn="1"/>
        </p:nvPicPr>
        <p:blipFill>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601073" y="6072695"/>
            <a:ext cx="691551" cy="553241"/>
          </a:xfrm>
          <a:prstGeom prst="rect">
            <a:avLst/>
          </a:prstGeom>
          <a:noFill/>
          <a:extLst>
            <a:ext uri="{909E8E84-426E-40DD-AFC4-6F175D3DCCD1}">
              <a14:hiddenFill xmlns:a14="http://schemas.microsoft.com/office/drawing/2010/main">
                <a:solidFill>
                  <a:srgbClr val="FFFFFF"/>
                </a:solidFill>
              </a14:hiddenFill>
            </a:ext>
          </a:extLst>
        </p:spPr>
      </p:pic>
      <p:pic>
        <p:nvPicPr>
          <p:cNvPr id="34" name="Рисунок 3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148173" y="6030617"/>
            <a:ext cx="624286" cy="624286"/>
          </a:xfrm>
          <a:prstGeom prst="rect">
            <a:avLst/>
          </a:prstGeom>
        </p:spPr>
      </p:pic>
    </p:spTree>
    <p:extLst>
      <p:ext uri="{BB962C8B-B14F-4D97-AF65-F5344CB8AC3E}">
        <p14:creationId xmlns:p14="http://schemas.microsoft.com/office/powerpoint/2010/main" val="55153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819238" y="1286731"/>
            <a:ext cx="8150362" cy="483394"/>
          </a:xfrm>
          <a:prstGeom prst="rect">
            <a:avLst/>
          </a:prstGeom>
        </p:spPr>
        <p:txBody>
          <a:bodyPr/>
          <a:lstStyle>
            <a:lvl1pPr>
              <a:lnSpc>
                <a:spcPts val="2500"/>
              </a:lnSpc>
              <a:defRPr sz="40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9" name="Рисунок 4"/>
          <p:cNvSpPr>
            <a:spLocks noGrp="1"/>
          </p:cNvSpPr>
          <p:nvPr>
            <p:ph type="pic" sz="quarter" idx="11"/>
          </p:nvPr>
        </p:nvSpPr>
        <p:spPr>
          <a:xfrm>
            <a:off x="3716681" y="2200500"/>
            <a:ext cx="1928914" cy="1592785"/>
          </a:xfrm>
          <a:prstGeom prst="rect">
            <a:avLst/>
          </a:prstGeom>
        </p:spPr>
        <p:txBody>
          <a:bodyPr/>
          <a:lstStyle>
            <a:lvl1pPr marL="0" indent="0">
              <a:buNone/>
              <a:defRPr sz="2500"/>
            </a:lvl1pPr>
          </a:lstStyle>
          <a:p>
            <a:r>
              <a:rPr lang="ru-RU"/>
              <a:t>Вставка рисунка</a:t>
            </a:r>
            <a:endParaRPr lang="ru-RU" dirty="0"/>
          </a:p>
        </p:txBody>
      </p:sp>
      <p:sp>
        <p:nvSpPr>
          <p:cNvPr id="12" name="Рисунок 4"/>
          <p:cNvSpPr>
            <a:spLocks noGrp="1"/>
          </p:cNvSpPr>
          <p:nvPr>
            <p:ph type="pic" sz="quarter" idx="12"/>
          </p:nvPr>
        </p:nvSpPr>
        <p:spPr>
          <a:xfrm>
            <a:off x="1032474" y="2200500"/>
            <a:ext cx="1928914" cy="1592785"/>
          </a:xfrm>
          <a:prstGeom prst="rect">
            <a:avLst/>
          </a:prstGeom>
        </p:spPr>
        <p:txBody>
          <a:bodyPr/>
          <a:lstStyle>
            <a:lvl1pPr marL="0" indent="0">
              <a:buNone/>
              <a:defRPr sz="2500"/>
            </a:lvl1pPr>
          </a:lstStyle>
          <a:p>
            <a:r>
              <a:rPr lang="ru-RU"/>
              <a:t>Вставка рисунка</a:t>
            </a:r>
            <a:endParaRPr lang="ru-RU" dirty="0"/>
          </a:p>
        </p:txBody>
      </p:sp>
      <p:sp>
        <p:nvSpPr>
          <p:cNvPr id="14" name="Рисунок 4"/>
          <p:cNvSpPr>
            <a:spLocks noGrp="1"/>
          </p:cNvSpPr>
          <p:nvPr>
            <p:ph type="pic" sz="quarter" idx="13"/>
          </p:nvPr>
        </p:nvSpPr>
        <p:spPr>
          <a:xfrm>
            <a:off x="6400888" y="2200500"/>
            <a:ext cx="1928914" cy="1592785"/>
          </a:xfrm>
          <a:prstGeom prst="rect">
            <a:avLst/>
          </a:prstGeom>
        </p:spPr>
        <p:txBody>
          <a:bodyPr/>
          <a:lstStyle>
            <a:lvl1pPr marL="0" indent="0">
              <a:buNone/>
              <a:defRPr sz="2500"/>
            </a:lvl1pPr>
          </a:lstStyle>
          <a:p>
            <a:r>
              <a:rPr lang="ru-RU"/>
              <a:t>Вставка рисунка</a:t>
            </a:r>
            <a:endParaRPr lang="ru-RU" dirty="0"/>
          </a:p>
        </p:txBody>
      </p:sp>
      <p:sp>
        <p:nvSpPr>
          <p:cNvPr id="15" name="Текст 11"/>
          <p:cNvSpPr>
            <a:spLocks noGrp="1"/>
          </p:cNvSpPr>
          <p:nvPr>
            <p:ph type="body" sz="quarter" idx="10"/>
          </p:nvPr>
        </p:nvSpPr>
        <p:spPr>
          <a:xfrm>
            <a:off x="1290001" y="3958185"/>
            <a:ext cx="1406002" cy="323589"/>
          </a:xfrm>
          <a:prstGeom prst="rect">
            <a:avLst/>
          </a:prstGeom>
        </p:spPr>
        <p:txBody>
          <a:bodyPr/>
          <a:lstStyle>
            <a:lvl1pPr marL="0" indent="0" algn="ctr">
              <a:lnSpc>
                <a:spcPts val="1800"/>
              </a:lnSpc>
              <a:buNone/>
              <a:defRPr sz="2000">
                <a:latin typeface="+mj-lt"/>
              </a:defRPr>
            </a:lvl1pPr>
          </a:lstStyle>
          <a:p>
            <a:pPr lvl="0"/>
            <a:r>
              <a:rPr lang="ru-RU"/>
              <a:t>Образец текста</a:t>
            </a:r>
          </a:p>
        </p:txBody>
      </p:sp>
      <p:sp>
        <p:nvSpPr>
          <p:cNvPr id="16" name="Текст 11"/>
          <p:cNvSpPr>
            <a:spLocks noGrp="1"/>
          </p:cNvSpPr>
          <p:nvPr>
            <p:ph type="body" sz="quarter" idx="14" hasCustomPrompt="1"/>
          </p:nvPr>
        </p:nvSpPr>
        <p:spPr>
          <a:xfrm>
            <a:off x="971438" y="4386895"/>
            <a:ext cx="2037232" cy="335165"/>
          </a:xfrm>
          <a:prstGeom prst="rect">
            <a:avLst/>
          </a:prstGeom>
        </p:spPr>
        <p:txBody>
          <a:bodyPr/>
          <a:lstStyle>
            <a:lvl1pPr marL="0" indent="0" algn="l">
              <a:lnSpc>
                <a:spcPts val="1250"/>
              </a:lnSpc>
              <a:buNone/>
              <a:defRPr sz="1000">
                <a:solidFill>
                  <a:srgbClr val="8C8C8C"/>
                </a:solidFill>
                <a:latin typeface="Roboto "/>
              </a:defRPr>
            </a:lvl1pPr>
          </a:lstStyle>
          <a:p>
            <a:pPr lvl="0"/>
            <a:r>
              <a:rPr lang="ru-RU" dirty="0"/>
              <a:t>Образец дополнительного подзаголовка</a:t>
            </a:r>
            <a:endParaRPr lang="en-US" dirty="0"/>
          </a:p>
        </p:txBody>
      </p:sp>
      <p:sp>
        <p:nvSpPr>
          <p:cNvPr id="17" name="Текст 11"/>
          <p:cNvSpPr>
            <a:spLocks noGrp="1"/>
          </p:cNvSpPr>
          <p:nvPr>
            <p:ph type="body" sz="quarter" idx="15"/>
          </p:nvPr>
        </p:nvSpPr>
        <p:spPr>
          <a:xfrm>
            <a:off x="3991906" y="3958185"/>
            <a:ext cx="1406002" cy="323589"/>
          </a:xfrm>
          <a:prstGeom prst="rect">
            <a:avLst/>
          </a:prstGeom>
        </p:spPr>
        <p:txBody>
          <a:bodyPr/>
          <a:lstStyle>
            <a:lvl1pPr marL="0" indent="0" algn="ctr">
              <a:lnSpc>
                <a:spcPts val="1800"/>
              </a:lnSpc>
              <a:buNone/>
              <a:defRPr sz="2000">
                <a:latin typeface="+mj-lt"/>
              </a:defRPr>
            </a:lvl1pPr>
          </a:lstStyle>
          <a:p>
            <a:pPr lvl="0"/>
            <a:r>
              <a:rPr lang="ru-RU"/>
              <a:t>Образец текста</a:t>
            </a:r>
          </a:p>
        </p:txBody>
      </p:sp>
      <p:sp>
        <p:nvSpPr>
          <p:cNvPr id="18" name="Текст 11"/>
          <p:cNvSpPr>
            <a:spLocks noGrp="1"/>
          </p:cNvSpPr>
          <p:nvPr>
            <p:ph type="body" sz="quarter" idx="16" hasCustomPrompt="1"/>
          </p:nvPr>
        </p:nvSpPr>
        <p:spPr>
          <a:xfrm>
            <a:off x="3667444" y="4386895"/>
            <a:ext cx="2037232" cy="335165"/>
          </a:xfrm>
          <a:prstGeom prst="rect">
            <a:avLst/>
          </a:prstGeom>
        </p:spPr>
        <p:txBody>
          <a:bodyPr/>
          <a:lstStyle>
            <a:lvl1pPr marL="0" indent="0" algn="l">
              <a:lnSpc>
                <a:spcPts val="1250"/>
              </a:lnSpc>
              <a:buNone/>
              <a:defRPr sz="1000">
                <a:solidFill>
                  <a:srgbClr val="8C8C8C"/>
                </a:solidFill>
                <a:latin typeface="Roboto "/>
              </a:defRPr>
            </a:lvl1pPr>
          </a:lstStyle>
          <a:p>
            <a:pPr lvl="0"/>
            <a:r>
              <a:rPr lang="ru-RU" dirty="0"/>
              <a:t>Образец дополнительного подзаголовка</a:t>
            </a:r>
            <a:endParaRPr lang="en-US" dirty="0"/>
          </a:p>
        </p:txBody>
      </p:sp>
      <p:sp>
        <p:nvSpPr>
          <p:cNvPr id="21" name="Текст 11"/>
          <p:cNvSpPr>
            <a:spLocks noGrp="1"/>
          </p:cNvSpPr>
          <p:nvPr>
            <p:ph type="body" sz="quarter" idx="17"/>
          </p:nvPr>
        </p:nvSpPr>
        <p:spPr>
          <a:xfrm>
            <a:off x="6693809" y="3958185"/>
            <a:ext cx="1406002" cy="323589"/>
          </a:xfrm>
          <a:prstGeom prst="rect">
            <a:avLst/>
          </a:prstGeom>
        </p:spPr>
        <p:txBody>
          <a:bodyPr/>
          <a:lstStyle>
            <a:lvl1pPr marL="0" indent="0" algn="ctr">
              <a:lnSpc>
                <a:spcPts val="1800"/>
              </a:lnSpc>
              <a:buNone/>
              <a:defRPr sz="2000">
                <a:latin typeface="+mj-lt"/>
              </a:defRPr>
            </a:lvl1pPr>
          </a:lstStyle>
          <a:p>
            <a:pPr lvl="0"/>
            <a:r>
              <a:rPr lang="ru-RU"/>
              <a:t>Образец текста</a:t>
            </a:r>
          </a:p>
        </p:txBody>
      </p:sp>
      <p:sp>
        <p:nvSpPr>
          <p:cNvPr id="22" name="Текст 11"/>
          <p:cNvSpPr>
            <a:spLocks noGrp="1"/>
          </p:cNvSpPr>
          <p:nvPr>
            <p:ph type="body" sz="quarter" idx="18" hasCustomPrompt="1"/>
          </p:nvPr>
        </p:nvSpPr>
        <p:spPr>
          <a:xfrm>
            <a:off x="6375247" y="4386895"/>
            <a:ext cx="2037232" cy="335165"/>
          </a:xfrm>
          <a:prstGeom prst="rect">
            <a:avLst/>
          </a:prstGeom>
        </p:spPr>
        <p:txBody>
          <a:bodyPr/>
          <a:lstStyle>
            <a:lvl1pPr marL="0" indent="0" algn="l">
              <a:lnSpc>
                <a:spcPts val="1250"/>
              </a:lnSpc>
              <a:buNone/>
              <a:defRPr sz="1000">
                <a:solidFill>
                  <a:srgbClr val="8C8C8C"/>
                </a:solidFill>
                <a:latin typeface="Roboto "/>
              </a:defRPr>
            </a:lvl1pPr>
          </a:lstStyle>
          <a:p>
            <a:pPr lvl="0"/>
            <a:r>
              <a:rPr lang="ru-RU" dirty="0"/>
              <a:t>Образец дополнительного подзаголовка</a:t>
            </a:r>
            <a:endParaRPr lang="en-US" dirty="0"/>
          </a:p>
        </p:txBody>
      </p:sp>
    </p:spTree>
    <p:extLst>
      <p:ext uri="{BB962C8B-B14F-4D97-AF65-F5344CB8AC3E}">
        <p14:creationId xmlns:p14="http://schemas.microsoft.com/office/powerpoint/2010/main" val="648876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64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10" name="Прямоугольник 9"/>
          <p:cNvSpPr/>
          <p:nvPr userDrawn="1"/>
        </p:nvSpPr>
        <p:spPr>
          <a:xfrm>
            <a:off x="0" y="0"/>
            <a:ext cx="9144000" cy="6858000"/>
          </a:xfrm>
          <a:prstGeom prst="rect">
            <a:avLst/>
          </a:prstGeom>
          <a:solidFill>
            <a:srgbClr val="E6E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единительная линия 6"/>
          <p:cNvCxnSpPr/>
          <p:nvPr userDrawn="1"/>
        </p:nvCxnSpPr>
        <p:spPr>
          <a:xfrm>
            <a:off x="3362631" y="1622325"/>
            <a:ext cx="0" cy="412954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userDrawn="1"/>
        </p:nvCxnSpPr>
        <p:spPr>
          <a:xfrm>
            <a:off x="5858059" y="1628775"/>
            <a:ext cx="0" cy="410527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Рисунок 4"/>
          <p:cNvSpPr>
            <a:spLocks noGrp="1"/>
          </p:cNvSpPr>
          <p:nvPr>
            <p:ph type="pic" sz="quarter" idx="11"/>
          </p:nvPr>
        </p:nvSpPr>
        <p:spPr>
          <a:xfrm>
            <a:off x="3860232" y="1728576"/>
            <a:ext cx="1500226" cy="1238800"/>
          </a:xfrm>
          <a:prstGeom prst="rect">
            <a:avLst/>
          </a:prstGeom>
        </p:spPr>
        <p:txBody>
          <a:bodyPr/>
          <a:lstStyle>
            <a:lvl1pPr marL="0" indent="0">
              <a:buNone/>
              <a:defRPr sz="2500"/>
            </a:lvl1pPr>
          </a:lstStyle>
          <a:p>
            <a:r>
              <a:rPr lang="ru-RU"/>
              <a:t>Вставка рисунка</a:t>
            </a:r>
            <a:endParaRPr lang="ru-RU" dirty="0"/>
          </a:p>
        </p:txBody>
      </p:sp>
      <p:sp>
        <p:nvSpPr>
          <p:cNvPr id="15" name="Текст 11"/>
          <p:cNvSpPr>
            <a:spLocks noGrp="1"/>
          </p:cNvSpPr>
          <p:nvPr>
            <p:ph type="body" sz="quarter" idx="10"/>
          </p:nvPr>
        </p:nvSpPr>
        <p:spPr>
          <a:xfrm>
            <a:off x="1425684" y="3238464"/>
            <a:ext cx="1406002" cy="323589"/>
          </a:xfrm>
          <a:prstGeom prst="rect">
            <a:avLst/>
          </a:prstGeom>
        </p:spPr>
        <p:txBody>
          <a:bodyPr/>
          <a:lstStyle>
            <a:lvl1pPr marL="0" indent="0" algn="ctr">
              <a:lnSpc>
                <a:spcPts val="1800"/>
              </a:lnSpc>
              <a:buNone/>
              <a:defRPr sz="2000">
                <a:latin typeface="+mj-lt"/>
              </a:defRPr>
            </a:lvl1pPr>
          </a:lstStyle>
          <a:p>
            <a:pPr lvl="0"/>
            <a:r>
              <a:rPr lang="ru-RU"/>
              <a:t>Образец текста</a:t>
            </a:r>
          </a:p>
        </p:txBody>
      </p:sp>
      <p:sp>
        <p:nvSpPr>
          <p:cNvPr id="16" name="Текст 11"/>
          <p:cNvSpPr>
            <a:spLocks noGrp="1"/>
          </p:cNvSpPr>
          <p:nvPr>
            <p:ph type="body" sz="quarter" idx="14" hasCustomPrompt="1"/>
          </p:nvPr>
        </p:nvSpPr>
        <p:spPr>
          <a:xfrm>
            <a:off x="900647" y="4133226"/>
            <a:ext cx="2379394" cy="335165"/>
          </a:xfrm>
          <a:prstGeom prst="rect">
            <a:avLst/>
          </a:prstGeom>
        </p:spPr>
        <p:txBody>
          <a:bodyPr/>
          <a:lstStyle>
            <a:lvl1pPr marL="0" indent="0" algn="l">
              <a:lnSpc>
                <a:spcPts val="1250"/>
              </a:lnSpc>
              <a:buNone/>
              <a:defRPr sz="980">
                <a:solidFill>
                  <a:schemeClr val="tx1">
                    <a:lumMod val="95000"/>
                    <a:lumOff val="5000"/>
                  </a:schemeClr>
                </a:solidFill>
                <a:latin typeface="Roboto "/>
              </a:defRPr>
            </a:lvl1pPr>
          </a:lstStyle>
          <a:p>
            <a:pPr lvl="0"/>
            <a:r>
              <a:rPr lang="ru-RU" dirty="0"/>
              <a:t>Образец дополнительного подзаголовка</a:t>
            </a:r>
            <a:endParaRPr lang="en-US" dirty="0"/>
          </a:p>
        </p:txBody>
      </p:sp>
      <p:sp>
        <p:nvSpPr>
          <p:cNvPr id="17" name="Текст 11"/>
          <p:cNvSpPr>
            <a:spLocks noGrp="1"/>
          </p:cNvSpPr>
          <p:nvPr>
            <p:ph type="body" sz="quarter" idx="15"/>
          </p:nvPr>
        </p:nvSpPr>
        <p:spPr>
          <a:xfrm>
            <a:off x="3909316" y="3226665"/>
            <a:ext cx="1406002" cy="323589"/>
          </a:xfrm>
          <a:prstGeom prst="rect">
            <a:avLst/>
          </a:prstGeom>
        </p:spPr>
        <p:txBody>
          <a:bodyPr/>
          <a:lstStyle>
            <a:lvl1pPr marL="0" indent="0" algn="ctr">
              <a:lnSpc>
                <a:spcPts val="1800"/>
              </a:lnSpc>
              <a:buNone/>
              <a:defRPr sz="2000">
                <a:latin typeface="+mj-lt"/>
              </a:defRPr>
            </a:lvl1pPr>
          </a:lstStyle>
          <a:p>
            <a:pPr lvl="0"/>
            <a:r>
              <a:rPr lang="ru-RU"/>
              <a:t>Образец текста</a:t>
            </a:r>
          </a:p>
        </p:txBody>
      </p:sp>
      <p:sp>
        <p:nvSpPr>
          <p:cNvPr id="18" name="Текст 11"/>
          <p:cNvSpPr>
            <a:spLocks noGrp="1"/>
          </p:cNvSpPr>
          <p:nvPr>
            <p:ph type="body" sz="quarter" idx="16" hasCustomPrompt="1"/>
          </p:nvPr>
        </p:nvSpPr>
        <p:spPr>
          <a:xfrm>
            <a:off x="3525861" y="4133227"/>
            <a:ext cx="2155218" cy="335165"/>
          </a:xfrm>
          <a:prstGeom prst="rect">
            <a:avLst/>
          </a:prstGeom>
        </p:spPr>
        <p:txBody>
          <a:bodyPr/>
          <a:lstStyle>
            <a:lvl1pPr marL="0" indent="0" algn="l">
              <a:lnSpc>
                <a:spcPts val="1250"/>
              </a:lnSpc>
              <a:buNone/>
              <a:defRPr sz="980">
                <a:solidFill>
                  <a:schemeClr val="tx1">
                    <a:lumMod val="95000"/>
                    <a:lumOff val="5000"/>
                  </a:schemeClr>
                </a:solidFill>
                <a:latin typeface="Roboto "/>
              </a:defRPr>
            </a:lvl1pPr>
          </a:lstStyle>
          <a:p>
            <a:pPr lvl="0"/>
            <a:r>
              <a:rPr lang="ru-RU" dirty="0"/>
              <a:t>Образец дополнительного подзаголовка</a:t>
            </a:r>
            <a:endParaRPr lang="en-US" dirty="0"/>
          </a:p>
        </p:txBody>
      </p:sp>
      <p:sp>
        <p:nvSpPr>
          <p:cNvPr id="21" name="Текст 11"/>
          <p:cNvSpPr>
            <a:spLocks noGrp="1"/>
          </p:cNvSpPr>
          <p:nvPr>
            <p:ph type="body" sz="quarter" idx="17"/>
          </p:nvPr>
        </p:nvSpPr>
        <p:spPr>
          <a:xfrm>
            <a:off x="6434238" y="3273860"/>
            <a:ext cx="1406002" cy="323589"/>
          </a:xfrm>
          <a:prstGeom prst="rect">
            <a:avLst/>
          </a:prstGeom>
        </p:spPr>
        <p:txBody>
          <a:bodyPr/>
          <a:lstStyle>
            <a:lvl1pPr marL="0" indent="0" algn="ctr">
              <a:lnSpc>
                <a:spcPts val="1800"/>
              </a:lnSpc>
              <a:buNone/>
              <a:defRPr sz="2000">
                <a:latin typeface="+mj-lt"/>
              </a:defRPr>
            </a:lvl1pPr>
          </a:lstStyle>
          <a:p>
            <a:pPr lvl="0"/>
            <a:r>
              <a:rPr lang="ru-RU"/>
              <a:t>Образец текста</a:t>
            </a:r>
          </a:p>
        </p:txBody>
      </p:sp>
      <p:sp>
        <p:nvSpPr>
          <p:cNvPr id="22" name="Текст 11"/>
          <p:cNvSpPr>
            <a:spLocks noGrp="1"/>
          </p:cNvSpPr>
          <p:nvPr>
            <p:ph type="body" sz="quarter" idx="18" hasCustomPrompt="1"/>
          </p:nvPr>
        </p:nvSpPr>
        <p:spPr>
          <a:xfrm>
            <a:off x="6127474" y="4139126"/>
            <a:ext cx="2037232" cy="335165"/>
          </a:xfrm>
          <a:prstGeom prst="rect">
            <a:avLst/>
          </a:prstGeom>
        </p:spPr>
        <p:txBody>
          <a:bodyPr/>
          <a:lstStyle>
            <a:lvl1pPr marL="0" indent="0" algn="l">
              <a:lnSpc>
                <a:spcPts val="1250"/>
              </a:lnSpc>
              <a:buNone/>
              <a:defRPr sz="980">
                <a:solidFill>
                  <a:schemeClr val="tx1">
                    <a:lumMod val="95000"/>
                    <a:lumOff val="5000"/>
                  </a:schemeClr>
                </a:solidFill>
                <a:latin typeface="Roboto "/>
              </a:defRPr>
            </a:lvl1pPr>
          </a:lstStyle>
          <a:p>
            <a:pPr lvl="0"/>
            <a:r>
              <a:rPr lang="ru-RU" dirty="0"/>
              <a:t>Образец дополнительного подзаголовка</a:t>
            </a:r>
            <a:endParaRPr lang="en-US" dirty="0"/>
          </a:p>
        </p:txBody>
      </p:sp>
      <p:sp>
        <p:nvSpPr>
          <p:cNvPr id="19" name="Title 1"/>
          <p:cNvSpPr>
            <a:spLocks noGrp="1"/>
          </p:cNvSpPr>
          <p:nvPr>
            <p:ph type="title"/>
          </p:nvPr>
        </p:nvSpPr>
        <p:spPr>
          <a:xfrm>
            <a:off x="364988" y="885574"/>
            <a:ext cx="8150362" cy="483394"/>
          </a:xfrm>
          <a:prstGeom prst="rect">
            <a:avLst/>
          </a:prstGeom>
        </p:spPr>
        <p:txBody>
          <a:bodyPr/>
          <a:lstStyle>
            <a:lvl1pPr algn="ct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20" name="Рисунок 4"/>
          <p:cNvSpPr>
            <a:spLocks noGrp="1"/>
          </p:cNvSpPr>
          <p:nvPr>
            <p:ph type="pic" sz="quarter" idx="19"/>
          </p:nvPr>
        </p:nvSpPr>
        <p:spPr>
          <a:xfrm>
            <a:off x="6367459" y="1728576"/>
            <a:ext cx="1500226" cy="1238800"/>
          </a:xfrm>
          <a:prstGeom prst="rect">
            <a:avLst/>
          </a:prstGeom>
        </p:spPr>
        <p:txBody>
          <a:bodyPr/>
          <a:lstStyle>
            <a:lvl1pPr marL="0" indent="0">
              <a:buNone/>
              <a:defRPr sz="2500"/>
            </a:lvl1pPr>
          </a:lstStyle>
          <a:p>
            <a:r>
              <a:rPr lang="ru-RU"/>
              <a:t>Вставка рисунка</a:t>
            </a:r>
            <a:endParaRPr lang="ru-RU" dirty="0"/>
          </a:p>
        </p:txBody>
      </p:sp>
      <p:sp>
        <p:nvSpPr>
          <p:cNvPr id="23" name="Текст 11"/>
          <p:cNvSpPr>
            <a:spLocks noGrp="1"/>
          </p:cNvSpPr>
          <p:nvPr>
            <p:ph type="body" sz="quarter" idx="20"/>
          </p:nvPr>
        </p:nvSpPr>
        <p:spPr>
          <a:xfrm>
            <a:off x="6115676" y="3749768"/>
            <a:ext cx="2037232" cy="335165"/>
          </a:xfrm>
          <a:prstGeom prst="rect">
            <a:avLst/>
          </a:prstGeom>
        </p:spPr>
        <p:txBody>
          <a:bodyPr/>
          <a:lstStyle>
            <a:lvl1pPr marL="0" indent="0" algn="ctr">
              <a:lnSpc>
                <a:spcPts val="1250"/>
              </a:lnSpc>
              <a:buNone/>
              <a:defRPr sz="1100">
                <a:solidFill>
                  <a:srgbClr val="3CABEF"/>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ru-RU"/>
              <a:t>Образец текста</a:t>
            </a:r>
          </a:p>
        </p:txBody>
      </p:sp>
      <p:sp>
        <p:nvSpPr>
          <p:cNvPr id="24" name="Текст 11"/>
          <p:cNvSpPr>
            <a:spLocks noGrp="1"/>
          </p:cNvSpPr>
          <p:nvPr>
            <p:ph type="body" sz="quarter" idx="21"/>
          </p:nvPr>
        </p:nvSpPr>
        <p:spPr>
          <a:xfrm>
            <a:off x="3584852" y="3749768"/>
            <a:ext cx="2037232" cy="335165"/>
          </a:xfrm>
          <a:prstGeom prst="rect">
            <a:avLst/>
          </a:prstGeom>
        </p:spPr>
        <p:txBody>
          <a:bodyPr/>
          <a:lstStyle>
            <a:lvl1pPr marL="0" indent="0" algn="ctr">
              <a:lnSpc>
                <a:spcPts val="1250"/>
              </a:lnSpc>
              <a:buNone/>
              <a:defRPr sz="1100">
                <a:solidFill>
                  <a:srgbClr val="3CABEF"/>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ru-RU"/>
              <a:t>Образец текста</a:t>
            </a:r>
          </a:p>
        </p:txBody>
      </p:sp>
      <p:sp>
        <p:nvSpPr>
          <p:cNvPr id="25" name="Текст 11"/>
          <p:cNvSpPr>
            <a:spLocks noGrp="1"/>
          </p:cNvSpPr>
          <p:nvPr>
            <p:ph type="body" sz="quarter" idx="22"/>
          </p:nvPr>
        </p:nvSpPr>
        <p:spPr>
          <a:xfrm>
            <a:off x="1107123" y="3749768"/>
            <a:ext cx="2037232" cy="335165"/>
          </a:xfrm>
          <a:prstGeom prst="rect">
            <a:avLst/>
          </a:prstGeom>
        </p:spPr>
        <p:txBody>
          <a:bodyPr/>
          <a:lstStyle>
            <a:lvl1pPr marL="0" indent="0" algn="ctr">
              <a:lnSpc>
                <a:spcPts val="1250"/>
              </a:lnSpc>
              <a:buNone/>
              <a:defRPr sz="1100">
                <a:solidFill>
                  <a:srgbClr val="3CABEF"/>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ru-RU"/>
              <a:t>Образец текста</a:t>
            </a:r>
          </a:p>
        </p:txBody>
      </p:sp>
      <p:sp>
        <p:nvSpPr>
          <p:cNvPr id="29" name="Рисунок 4"/>
          <p:cNvSpPr>
            <a:spLocks noGrp="1"/>
          </p:cNvSpPr>
          <p:nvPr>
            <p:ph type="pic" sz="quarter" idx="23"/>
          </p:nvPr>
        </p:nvSpPr>
        <p:spPr>
          <a:xfrm>
            <a:off x="1364804" y="1728576"/>
            <a:ext cx="1500226" cy="1238800"/>
          </a:xfrm>
          <a:prstGeom prst="rect">
            <a:avLst/>
          </a:prstGeom>
        </p:spPr>
        <p:txBody>
          <a:bodyPr/>
          <a:lstStyle>
            <a:lvl1pPr marL="0" indent="0">
              <a:buNone/>
              <a:defRPr sz="2500"/>
            </a:lvl1pPr>
          </a:lstStyle>
          <a:p>
            <a:r>
              <a:rPr lang="ru-RU"/>
              <a:t>Вставка рисунка</a:t>
            </a:r>
            <a:endParaRPr lang="ru-RU" dirty="0"/>
          </a:p>
        </p:txBody>
      </p:sp>
      <p:sp>
        <p:nvSpPr>
          <p:cNvPr id="30" name="Прямоугольник 29"/>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30"/>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32" name="Рисунок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276" y="285940"/>
            <a:ext cx="1158507" cy="551021"/>
          </a:xfrm>
          <a:prstGeom prst="rect">
            <a:avLst/>
          </a:prstGeom>
        </p:spPr>
      </p:pic>
      <p:sp>
        <p:nvSpPr>
          <p:cNvPr id="33" name="TextBox 32"/>
          <p:cNvSpPr txBox="1"/>
          <p:nvPr userDrawn="1"/>
        </p:nvSpPr>
        <p:spPr>
          <a:xfrm>
            <a:off x="7388043" y="405437"/>
            <a:ext cx="1562773" cy="295466"/>
          </a:xfrm>
          <a:prstGeom prst="rect">
            <a:avLst/>
          </a:prstGeom>
          <a:noFill/>
        </p:spPr>
        <p:txBody>
          <a:bodyPr wrap="square" rtlCol="0">
            <a:spAutoFit/>
          </a:bodyPr>
          <a:lstStyle/>
          <a:p>
            <a:r>
              <a:rPr lang="en-US" sz="1310" dirty="0">
                <a:solidFill>
                  <a:srgbClr val="D81F2D"/>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rgbClr val="D81F2D"/>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34" name="Рисунок 33"/>
          <p:cNvPicPr>
            <a:picLocks noChangeAspect="1"/>
          </p:cNvPicPr>
          <p:nvPr userDrawn="1"/>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35" name="TextBox 34"/>
          <p:cNvSpPr txBox="1"/>
          <p:nvPr userDrawn="1"/>
        </p:nvSpPr>
        <p:spPr>
          <a:xfrm>
            <a:off x="7793580" y="6429550"/>
            <a:ext cx="1157235" cy="229294"/>
          </a:xfrm>
          <a:prstGeom prst="rect">
            <a:avLst/>
          </a:prstGeom>
          <a:noFill/>
        </p:spPr>
        <p:txBody>
          <a:bodyPr wrap="square" rtlCol="0">
            <a:spAutoFit/>
          </a:bodyPr>
          <a:lstStyle/>
          <a:p>
            <a:r>
              <a:rPr lang="en-US" sz="900" dirty="0">
                <a:latin typeface="+mj-lt"/>
                <a:ea typeface="Roboto" panose="02000000000000000000" pitchFamily="2" charset="0"/>
                <a:cs typeface="Roboto" panose="02000000000000000000" pitchFamily="2" charset="0"/>
              </a:rPr>
              <a:t>info@artezio.com</a:t>
            </a:r>
            <a:endParaRPr lang="ru-RU" sz="900" dirty="0">
              <a:latin typeface="+mj-lt"/>
              <a:ea typeface="Roboto" panose="02000000000000000000" pitchFamily="2" charset="0"/>
              <a:cs typeface="Roboto" panose="02000000000000000000" pitchFamily="2" charset="0"/>
            </a:endParaRPr>
          </a:p>
        </p:txBody>
      </p:sp>
      <p:sp>
        <p:nvSpPr>
          <p:cNvPr id="36" name="TextBox 35"/>
          <p:cNvSpPr txBox="1"/>
          <p:nvPr userDrawn="1"/>
        </p:nvSpPr>
        <p:spPr>
          <a:xfrm>
            <a:off x="367538" y="6427835"/>
            <a:ext cx="1461262" cy="230832"/>
          </a:xfrm>
          <a:prstGeom prst="rect">
            <a:avLst/>
          </a:prstGeom>
          <a:noFill/>
        </p:spPr>
        <p:txBody>
          <a:bodyPr wrap="square" rtlCol="0">
            <a:spAutoFit/>
          </a:bodyPr>
          <a:lstStyle/>
          <a:p>
            <a:r>
              <a:rPr lang="ru-RU" sz="900" dirty="0">
                <a:latin typeface="+mj-lt"/>
                <a:ea typeface="Roboto" panose="02000000000000000000" pitchFamily="2" charset="0"/>
                <a:cs typeface="Roboto" panose="02000000000000000000" pitchFamily="2" charset="0"/>
              </a:rPr>
              <a:t>20</a:t>
            </a:r>
            <a:r>
              <a:rPr lang="en-US" sz="900" dirty="0">
                <a:latin typeface="+mj-lt"/>
                <a:ea typeface="Roboto" panose="02000000000000000000" pitchFamily="2" charset="0"/>
                <a:cs typeface="Roboto" panose="02000000000000000000" pitchFamily="2" charset="0"/>
              </a:rPr>
              <a:t>20</a:t>
            </a:r>
            <a:r>
              <a:rPr lang="ru-RU" sz="900" dirty="0">
                <a:latin typeface="+mj-lt"/>
                <a:ea typeface="Roboto" panose="02000000000000000000" pitchFamily="2" charset="0"/>
                <a:cs typeface="Roboto" panose="02000000000000000000" pitchFamily="2" charset="0"/>
              </a:rPr>
              <a:t> </a:t>
            </a:r>
            <a:r>
              <a:rPr lang="en-US" sz="900" dirty="0" err="1">
                <a:latin typeface="+mj-lt"/>
                <a:ea typeface="Roboto" panose="02000000000000000000" pitchFamily="2" charset="0"/>
                <a:cs typeface="Roboto" panose="02000000000000000000" pitchFamily="2" charset="0"/>
              </a:rPr>
              <a:t>Artezio</a:t>
            </a:r>
            <a:r>
              <a:rPr lang="en-US" sz="900" baseline="0" dirty="0">
                <a:latin typeface="+mj-lt"/>
                <a:ea typeface="Roboto" panose="02000000000000000000" pitchFamily="2" charset="0"/>
                <a:cs typeface="Roboto" panose="02000000000000000000" pitchFamily="2" charset="0"/>
              </a:rPr>
              <a:t> </a:t>
            </a:r>
            <a:endParaRPr lang="ru-RU" sz="900" dirty="0">
              <a:latin typeface="+mj-lt"/>
              <a:ea typeface="Roboto" panose="02000000000000000000" pitchFamily="2" charset="0"/>
              <a:cs typeface="Roboto" panose="02000000000000000000" pitchFamily="2" charset="0"/>
            </a:endParaRPr>
          </a:p>
        </p:txBody>
      </p:sp>
      <p:pic>
        <p:nvPicPr>
          <p:cNvPr id="37" name="Рисунок 36"/>
          <p:cNvPicPr>
            <a:picLocks noChangeAspect="1"/>
          </p:cNvPicPr>
          <p:nvPr userDrawn="1"/>
        </p:nvPicPr>
        <p:blipFill rotWithShape="1">
          <a:blip r:embed="rId4" cstate="screen">
            <a:extLst>
              <a:ext uri="{28A0092B-C50C-407E-A947-70E740481C1C}">
                <a14:useLocalDpi xmlns:a14="http://schemas.microsoft.com/office/drawing/2010/main"/>
              </a:ext>
            </a:extLst>
          </a:blip>
          <a:srcRect l="16562" t="26582" r="16562" b="26582"/>
          <a:stretch/>
        </p:blipFill>
        <p:spPr>
          <a:xfrm>
            <a:off x="6308419" y="6458301"/>
            <a:ext cx="138477" cy="137242"/>
          </a:xfrm>
          <a:prstGeom prst="rect">
            <a:avLst/>
          </a:prstGeom>
        </p:spPr>
      </p:pic>
      <p:sp>
        <p:nvSpPr>
          <p:cNvPr id="38" name="TextBox 37"/>
          <p:cNvSpPr txBox="1"/>
          <p:nvPr userDrawn="1"/>
        </p:nvSpPr>
        <p:spPr>
          <a:xfrm>
            <a:off x="6446896" y="6412398"/>
            <a:ext cx="1075538" cy="229294"/>
          </a:xfrm>
          <a:prstGeom prst="rect">
            <a:avLst/>
          </a:prstGeom>
          <a:noFill/>
        </p:spPr>
        <p:txBody>
          <a:bodyPr wrap="square" rtlCol="0">
            <a:spAutoFit/>
          </a:bodyPr>
          <a:lstStyle/>
          <a:p>
            <a:r>
              <a:rPr lang="en-US" sz="900" dirty="0" err="1">
                <a:latin typeface="+mj-lt"/>
                <a:ea typeface="Roboto" panose="02000000000000000000" pitchFamily="2" charset="0"/>
                <a:cs typeface="Roboto" panose="02000000000000000000" pitchFamily="2" charset="0"/>
              </a:rPr>
              <a:t>artezio_software</a:t>
            </a:r>
            <a:endParaRPr lang="ru-RU" sz="900" dirty="0">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1074251"/>
      </p:ext>
    </p:extLst>
  </p:cSld>
  <p:clrMapOvr>
    <a:masterClrMapping/>
  </p:clrMapOvr>
  <p:extLst>
    <p:ext uri="{DCECCB84-F9BA-43D5-87BE-67443E8EF086}">
      <p15:sldGuideLst xmlns:p15="http://schemas.microsoft.com/office/powerpoint/2012/main">
        <p15:guide id="1" orient="horz" pos="3612" userDrawn="1">
          <p15:clr>
            <a:srgbClr val="FBAE40"/>
          </p15:clr>
        </p15:guide>
        <p15:guide id="2" pos="13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Tree>
    <p:extLst>
      <p:ext uri="{BB962C8B-B14F-4D97-AF65-F5344CB8AC3E}">
        <p14:creationId xmlns:p14="http://schemas.microsoft.com/office/powerpoint/2010/main" val="310665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32" name="Рисунок 26"/>
          <p:cNvSpPr>
            <a:spLocks noGrp="1"/>
          </p:cNvSpPr>
          <p:nvPr>
            <p:ph type="pic" sz="quarter" idx="17"/>
          </p:nvPr>
        </p:nvSpPr>
        <p:spPr>
          <a:xfrm>
            <a:off x="4347694" y="348552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5" name="Рисунок 26"/>
          <p:cNvSpPr>
            <a:spLocks noGrp="1"/>
          </p:cNvSpPr>
          <p:nvPr>
            <p:ph type="pic" sz="quarter" idx="20"/>
          </p:nvPr>
        </p:nvSpPr>
        <p:spPr>
          <a:xfrm>
            <a:off x="4347694" y="5439893"/>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27" name="Рисунок 26"/>
          <p:cNvSpPr>
            <a:spLocks noGrp="1"/>
          </p:cNvSpPr>
          <p:nvPr>
            <p:ph type="pic" sz="quarter" idx="12"/>
          </p:nvPr>
        </p:nvSpPr>
        <p:spPr>
          <a:xfrm>
            <a:off x="4347694" y="879692"/>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29" name="Рисунок 26"/>
          <p:cNvSpPr>
            <a:spLocks noGrp="1"/>
          </p:cNvSpPr>
          <p:nvPr>
            <p:ph type="pic" sz="quarter" idx="14"/>
          </p:nvPr>
        </p:nvSpPr>
        <p:spPr>
          <a:xfrm>
            <a:off x="4347694" y="1531149"/>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0" name="Рисунок 26"/>
          <p:cNvSpPr>
            <a:spLocks noGrp="1"/>
          </p:cNvSpPr>
          <p:nvPr>
            <p:ph type="pic" sz="quarter" idx="15"/>
          </p:nvPr>
        </p:nvSpPr>
        <p:spPr>
          <a:xfrm>
            <a:off x="4347694" y="2182606"/>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1" name="Рисунок 26"/>
          <p:cNvSpPr>
            <a:spLocks noGrp="1"/>
          </p:cNvSpPr>
          <p:nvPr>
            <p:ph type="pic" sz="quarter" idx="16"/>
          </p:nvPr>
        </p:nvSpPr>
        <p:spPr>
          <a:xfrm>
            <a:off x="4347694" y="2834063"/>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4" name="Рисунок 26"/>
          <p:cNvSpPr>
            <a:spLocks noGrp="1"/>
          </p:cNvSpPr>
          <p:nvPr>
            <p:ph type="pic" sz="quarter" idx="19"/>
          </p:nvPr>
        </p:nvSpPr>
        <p:spPr>
          <a:xfrm>
            <a:off x="4347694" y="4788434"/>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6" name="Рисунок 26"/>
          <p:cNvSpPr>
            <a:spLocks noGrp="1"/>
          </p:cNvSpPr>
          <p:nvPr>
            <p:ph type="pic" sz="quarter" idx="21"/>
          </p:nvPr>
        </p:nvSpPr>
        <p:spPr>
          <a:xfrm>
            <a:off x="6984706" y="879692"/>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7" name="Рисунок 26"/>
          <p:cNvSpPr>
            <a:spLocks noGrp="1"/>
          </p:cNvSpPr>
          <p:nvPr>
            <p:ph type="pic" sz="quarter" idx="22"/>
          </p:nvPr>
        </p:nvSpPr>
        <p:spPr>
          <a:xfrm>
            <a:off x="6984706" y="1531149"/>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8" name="Рисунок 26"/>
          <p:cNvSpPr>
            <a:spLocks noGrp="1"/>
          </p:cNvSpPr>
          <p:nvPr>
            <p:ph type="pic" sz="quarter" idx="23"/>
          </p:nvPr>
        </p:nvSpPr>
        <p:spPr>
          <a:xfrm>
            <a:off x="6984706" y="2182606"/>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9" name="Рисунок 26"/>
          <p:cNvSpPr>
            <a:spLocks noGrp="1"/>
          </p:cNvSpPr>
          <p:nvPr>
            <p:ph type="pic" sz="quarter" idx="24"/>
          </p:nvPr>
        </p:nvSpPr>
        <p:spPr>
          <a:xfrm>
            <a:off x="6984706" y="2834063"/>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0" name="Рисунок 26"/>
          <p:cNvSpPr>
            <a:spLocks noGrp="1"/>
          </p:cNvSpPr>
          <p:nvPr>
            <p:ph type="pic" sz="quarter" idx="25"/>
          </p:nvPr>
        </p:nvSpPr>
        <p:spPr>
          <a:xfrm>
            <a:off x="6984706" y="348552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1" name="Рисунок 26"/>
          <p:cNvSpPr>
            <a:spLocks noGrp="1"/>
          </p:cNvSpPr>
          <p:nvPr>
            <p:ph type="pic" sz="quarter" idx="26"/>
          </p:nvPr>
        </p:nvSpPr>
        <p:spPr>
          <a:xfrm>
            <a:off x="6984706" y="4136977"/>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2" name="Рисунок 26"/>
          <p:cNvSpPr>
            <a:spLocks noGrp="1"/>
          </p:cNvSpPr>
          <p:nvPr>
            <p:ph type="pic" sz="quarter" idx="27"/>
          </p:nvPr>
        </p:nvSpPr>
        <p:spPr>
          <a:xfrm>
            <a:off x="6984706" y="4788434"/>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3" name="Рисунок 26"/>
          <p:cNvSpPr>
            <a:spLocks noGrp="1"/>
          </p:cNvSpPr>
          <p:nvPr>
            <p:ph type="pic" sz="quarter" idx="28"/>
          </p:nvPr>
        </p:nvSpPr>
        <p:spPr>
          <a:xfrm>
            <a:off x="6984706" y="5439893"/>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 name="Прямоугольник 2"/>
          <p:cNvSpPr/>
          <p:nvPr userDrawn="1"/>
        </p:nvSpPr>
        <p:spPr>
          <a:xfrm>
            <a:off x="0" y="0"/>
            <a:ext cx="3455082" cy="6228965"/>
          </a:xfrm>
          <a:prstGeom prst="rect">
            <a:avLst/>
          </a:prstGeom>
          <a:solidFill>
            <a:srgbClr val="D9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itle 1"/>
          <p:cNvSpPr>
            <a:spLocks noGrp="1"/>
          </p:cNvSpPr>
          <p:nvPr>
            <p:ph type="title"/>
          </p:nvPr>
        </p:nvSpPr>
        <p:spPr>
          <a:xfrm>
            <a:off x="547869" y="1994653"/>
            <a:ext cx="2690878" cy="483394"/>
          </a:xfrm>
          <a:prstGeom prst="rect">
            <a:avLst/>
          </a:prstGeom>
        </p:spPr>
        <p:txBody>
          <a:bodyPr/>
          <a:lstStyle>
            <a:lvl1pPr>
              <a:lnSpc>
                <a:spcPts val="2400"/>
              </a:lnSpc>
              <a:defRPr sz="26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cxnSp>
        <p:nvCxnSpPr>
          <p:cNvPr id="22" name="Прямая соединительная линия 21"/>
          <p:cNvCxnSpPr/>
          <p:nvPr userDrawn="1"/>
        </p:nvCxnSpPr>
        <p:spPr>
          <a:xfrm>
            <a:off x="6295705" y="820312"/>
            <a:ext cx="0" cy="512022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476" y="280475"/>
            <a:ext cx="1165079" cy="554147"/>
          </a:xfrm>
          <a:prstGeom prst="rect">
            <a:avLst/>
          </a:prstGeom>
        </p:spPr>
      </p:pic>
      <p:sp>
        <p:nvSpPr>
          <p:cNvPr id="25" name="Текст 11"/>
          <p:cNvSpPr>
            <a:spLocks noGrp="1"/>
          </p:cNvSpPr>
          <p:nvPr>
            <p:ph type="body" sz="quarter" idx="11" hasCustomPrompt="1"/>
          </p:nvPr>
        </p:nvSpPr>
        <p:spPr>
          <a:xfrm>
            <a:off x="558484" y="2953353"/>
            <a:ext cx="2703860" cy="1860522"/>
          </a:xfrm>
          <a:prstGeom prst="rect">
            <a:avLst/>
          </a:prstGeom>
        </p:spPr>
        <p:txBody>
          <a:bodyPr/>
          <a:lstStyle>
            <a:lvl1pPr marL="0" indent="0">
              <a:lnSpc>
                <a:spcPct val="100000"/>
              </a:lnSpc>
              <a:buNone/>
              <a:defRPr sz="1200" baseline="0">
                <a:solidFill>
                  <a:schemeClr val="bg1"/>
                </a:solidFill>
                <a:latin typeface="+mn-lt"/>
              </a:defRPr>
            </a:lvl1pPr>
          </a:lstStyle>
          <a:p>
            <a:pPr lvl="0"/>
            <a:r>
              <a:rPr lang="ru-RU" dirty="0"/>
              <a:t>Образец основного текста</a:t>
            </a:r>
            <a:endParaRPr lang="en-US" dirty="0"/>
          </a:p>
        </p:txBody>
      </p:sp>
      <p:sp>
        <p:nvSpPr>
          <p:cNvPr id="33" name="Рисунок 26"/>
          <p:cNvSpPr>
            <a:spLocks noGrp="1"/>
          </p:cNvSpPr>
          <p:nvPr>
            <p:ph type="pic" sz="quarter" idx="18"/>
          </p:nvPr>
        </p:nvSpPr>
        <p:spPr>
          <a:xfrm>
            <a:off x="4347694" y="4136977"/>
            <a:ext cx="1068387" cy="577850"/>
          </a:xfrm>
          <a:prstGeom prst="rect">
            <a:avLst/>
          </a:prstGeom>
        </p:spPr>
        <p:txBody>
          <a:bodyPr/>
          <a:lstStyle>
            <a:lvl1pPr marL="0" indent="0" algn="ctr">
              <a:buNone/>
              <a:defRPr sz="1500"/>
            </a:lvl1pPr>
          </a:lstStyle>
          <a:p>
            <a:r>
              <a:rPr lang="ru-RU"/>
              <a:t>Вставка рисунка</a:t>
            </a:r>
            <a:endParaRPr lang="ru-RU" dirty="0"/>
          </a:p>
        </p:txBody>
      </p:sp>
    </p:spTree>
    <p:extLst>
      <p:ext uri="{BB962C8B-B14F-4D97-AF65-F5344CB8AC3E}">
        <p14:creationId xmlns:p14="http://schemas.microsoft.com/office/powerpoint/2010/main" val="290541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3" name="Title 1"/>
          <p:cNvSpPr>
            <a:spLocks noGrp="1"/>
          </p:cNvSpPr>
          <p:nvPr>
            <p:ph type="title"/>
          </p:nvPr>
        </p:nvSpPr>
        <p:spPr>
          <a:xfrm>
            <a:off x="364989" y="1481409"/>
            <a:ext cx="1882666"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cxnSp>
        <p:nvCxnSpPr>
          <p:cNvPr id="12" name="Прямая соединительная линия 11"/>
          <p:cNvCxnSpPr/>
          <p:nvPr userDrawn="1"/>
        </p:nvCxnSpPr>
        <p:spPr>
          <a:xfrm>
            <a:off x="3865170" y="1227367"/>
            <a:ext cx="0" cy="46424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Рисунок 26"/>
          <p:cNvSpPr>
            <a:spLocks noGrp="1"/>
          </p:cNvSpPr>
          <p:nvPr>
            <p:ph type="pic" sz="quarter" idx="18"/>
          </p:nvPr>
        </p:nvSpPr>
        <p:spPr>
          <a:xfrm>
            <a:off x="4153936" y="1298548"/>
            <a:ext cx="1068387" cy="577850"/>
          </a:xfrm>
          <a:prstGeom prst="rect">
            <a:avLst/>
          </a:prstGeom>
        </p:spPr>
        <p:txBody>
          <a:bodyPr/>
          <a:lstStyle>
            <a:lvl1pPr marL="0" indent="0" algn="ctr">
              <a:buNone/>
              <a:defRPr sz="1500"/>
            </a:lvl1pPr>
          </a:lstStyle>
          <a:p>
            <a:r>
              <a:rPr lang="ru-RU"/>
              <a:t>Вставка рисунка</a:t>
            </a:r>
            <a:endParaRPr lang="ru-RU" dirty="0"/>
          </a:p>
        </p:txBody>
      </p:sp>
      <p:cxnSp>
        <p:nvCxnSpPr>
          <p:cNvPr id="26" name="Прямая соединительная линия 25"/>
          <p:cNvCxnSpPr/>
          <p:nvPr userDrawn="1"/>
        </p:nvCxnSpPr>
        <p:spPr>
          <a:xfrm>
            <a:off x="5511089" y="1227367"/>
            <a:ext cx="0" cy="46424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Рисунок 26"/>
          <p:cNvSpPr>
            <a:spLocks noGrp="1"/>
          </p:cNvSpPr>
          <p:nvPr>
            <p:ph type="pic" sz="quarter" idx="19"/>
          </p:nvPr>
        </p:nvSpPr>
        <p:spPr>
          <a:xfrm>
            <a:off x="4153936" y="209850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28" name="Рисунок 26"/>
          <p:cNvSpPr>
            <a:spLocks noGrp="1"/>
          </p:cNvSpPr>
          <p:nvPr>
            <p:ph type="pic" sz="quarter" idx="20"/>
          </p:nvPr>
        </p:nvSpPr>
        <p:spPr>
          <a:xfrm>
            <a:off x="4153936" y="2898452"/>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29" name="Рисунок 26"/>
          <p:cNvSpPr>
            <a:spLocks noGrp="1"/>
          </p:cNvSpPr>
          <p:nvPr>
            <p:ph type="pic" sz="quarter" idx="21"/>
          </p:nvPr>
        </p:nvSpPr>
        <p:spPr>
          <a:xfrm>
            <a:off x="4153936" y="3698404"/>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0" name="Рисунок 26"/>
          <p:cNvSpPr>
            <a:spLocks noGrp="1"/>
          </p:cNvSpPr>
          <p:nvPr>
            <p:ph type="pic" sz="quarter" idx="22"/>
          </p:nvPr>
        </p:nvSpPr>
        <p:spPr>
          <a:xfrm>
            <a:off x="4153936" y="4498356"/>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1" name="Рисунок 26"/>
          <p:cNvSpPr>
            <a:spLocks noGrp="1"/>
          </p:cNvSpPr>
          <p:nvPr>
            <p:ph type="pic" sz="quarter" idx="23"/>
          </p:nvPr>
        </p:nvSpPr>
        <p:spPr>
          <a:xfrm>
            <a:off x="4153936" y="529831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2" name="Рисунок 26"/>
          <p:cNvSpPr>
            <a:spLocks noGrp="1"/>
          </p:cNvSpPr>
          <p:nvPr>
            <p:ph type="pic" sz="quarter" idx="24"/>
          </p:nvPr>
        </p:nvSpPr>
        <p:spPr>
          <a:xfrm>
            <a:off x="2508016" y="1298548"/>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4" name="Рисунок 26"/>
          <p:cNvSpPr>
            <a:spLocks noGrp="1"/>
          </p:cNvSpPr>
          <p:nvPr>
            <p:ph type="pic" sz="quarter" idx="25"/>
          </p:nvPr>
        </p:nvSpPr>
        <p:spPr>
          <a:xfrm>
            <a:off x="2508016" y="209850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5" name="Рисунок 26"/>
          <p:cNvSpPr>
            <a:spLocks noGrp="1"/>
          </p:cNvSpPr>
          <p:nvPr>
            <p:ph type="pic" sz="quarter" idx="26"/>
          </p:nvPr>
        </p:nvSpPr>
        <p:spPr>
          <a:xfrm>
            <a:off x="2508016" y="2898452"/>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6" name="Рисунок 26"/>
          <p:cNvSpPr>
            <a:spLocks noGrp="1"/>
          </p:cNvSpPr>
          <p:nvPr>
            <p:ph type="pic" sz="quarter" idx="27"/>
          </p:nvPr>
        </p:nvSpPr>
        <p:spPr>
          <a:xfrm>
            <a:off x="2508016" y="3698404"/>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7" name="Рисунок 26"/>
          <p:cNvSpPr>
            <a:spLocks noGrp="1"/>
          </p:cNvSpPr>
          <p:nvPr>
            <p:ph type="pic" sz="quarter" idx="28"/>
          </p:nvPr>
        </p:nvSpPr>
        <p:spPr>
          <a:xfrm>
            <a:off x="2508016" y="4498356"/>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8" name="Рисунок 26"/>
          <p:cNvSpPr>
            <a:spLocks noGrp="1"/>
          </p:cNvSpPr>
          <p:nvPr>
            <p:ph type="pic" sz="quarter" idx="29"/>
          </p:nvPr>
        </p:nvSpPr>
        <p:spPr>
          <a:xfrm>
            <a:off x="2508016" y="529831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39" name="Рисунок 26"/>
          <p:cNvSpPr>
            <a:spLocks noGrp="1"/>
          </p:cNvSpPr>
          <p:nvPr>
            <p:ph type="pic" sz="quarter" idx="30"/>
          </p:nvPr>
        </p:nvSpPr>
        <p:spPr>
          <a:xfrm>
            <a:off x="5817553" y="1298548"/>
            <a:ext cx="1068387" cy="577850"/>
          </a:xfrm>
          <a:prstGeom prst="rect">
            <a:avLst/>
          </a:prstGeom>
        </p:spPr>
        <p:txBody>
          <a:bodyPr/>
          <a:lstStyle>
            <a:lvl1pPr marL="0" indent="0" algn="ctr">
              <a:buNone/>
              <a:defRPr sz="1500"/>
            </a:lvl1pPr>
          </a:lstStyle>
          <a:p>
            <a:r>
              <a:rPr lang="ru-RU"/>
              <a:t>Вставка рисунка</a:t>
            </a:r>
            <a:endParaRPr lang="ru-RU" dirty="0"/>
          </a:p>
        </p:txBody>
      </p:sp>
      <p:cxnSp>
        <p:nvCxnSpPr>
          <p:cNvPr id="40" name="Прямая соединительная линия 39"/>
          <p:cNvCxnSpPr/>
          <p:nvPr userDrawn="1"/>
        </p:nvCxnSpPr>
        <p:spPr>
          <a:xfrm>
            <a:off x="7174706" y="1227367"/>
            <a:ext cx="0" cy="46424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Рисунок 26"/>
          <p:cNvSpPr>
            <a:spLocks noGrp="1"/>
          </p:cNvSpPr>
          <p:nvPr>
            <p:ph type="pic" sz="quarter" idx="31"/>
          </p:nvPr>
        </p:nvSpPr>
        <p:spPr>
          <a:xfrm>
            <a:off x="5817553" y="209850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2" name="Рисунок 26"/>
          <p:cNvSpPr>
            <a:spLocks noGrp="1"/>
          </p:cNvSpPr>
          <p:nvPr>
            <p:ph type="pic" sz="quarter" idx="32"/>
          </p:nvPr>
        </p:nvSpPr>
        <p:spPr>
          <a:xfrm>
            <a:off x="5817553" y="2898452"/>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3" name="Рисунок 26"/>
          <p:cNvSpPr>
            <a:spLocks noGrp="1"/>
          </p:cNvSpPr>
          <p:nvPr>
            <p:ph type="pic" sz="quarter" idx="33"/>
          </p:nvPr>
        </p:nvSpPr>
        <p:spPr>
          <a:xfrm>
            <a:off x="5817553" y="3698404"/>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4" name="Рисунок 26"/>
          <p:cNvSpPr>
            <a:spLocks noGrp="1"/>
          </p:cNvSpPr>
          <p:nvPr>
            <p:ph type="pic" sz="quarter" idx="34"/>
          </p:nvPr>
        </p:nvSpPr>
        <p:spPr>
          <a:xfrm>
            <a:off x="5817553" y="4498356"/>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5" name="Рисунок 26"/>
          <p:cNvSpPr>
            <a:spLocks noGrp="1"/>
          </p:cNvSpPr>
          <p:nvPr>
            <p:ph type="pic" sz="quarter" idx="35"/>
          </p:nvPr>
        </p:nvSpPr>
        <p:spPr>
          <a:xfrm>
            <a:off x="5817553" y="529831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7" name="Рисунок 26"/>
          <p:cNvSpPr>
            <a:spLocks noGrp="1"/>
          </p:cNvSpPr>
          <p:nvPr>
            <p:ph type="pic" sz="quarter" idx="36"/>
          </p:nvPr>
        </p:nvSpPr>
        <p:spPr>
          <a:xfrm>
            <a:off x="7481171" y="1298548"/>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8" name="Рисунок 26"/>
          <p:cNvSpPr>
            <a:spLocks noGrp="1"/>
          </p:cNvSpPr>
          <p:nvPr>
            <p:ph type="pic" sz="quarter" idx="37"/>
          </p:nvPr>
        </p:nvSpPr>
        <p:spPr>
          <a:xfrm>
            <a:off x="7481171" y="2098500"/>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49" name="Рисунок 26"/>
          <p:cNvSpPr>
            <a:spLocks noGrp="1"/>
          </p:cNvSpPr>
          <p:nvPr>
            <p:ph type="pic" sz="quarter" idx="38"/>
          </p:nvPr>
        </p:nvSpPr>
        <p:spPr>
          <a:xfrm>
            <a:off x="7481171" y="2898452"/>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50" name="Рисунок 26"/>
          <p:cNvSpPr>
            <a:spLocks noGrp="1"/>
          </p:cNvSpPr>
          <p:nvPr>
            <p:ph type="pic" sz="quarter" idx="39"/>
          </p:nvPr>
        </p:nvSpPr>
        <p:spPr>
          <a:xfrm>
            <a:off x="7481171" y="3698404"/>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51" name="Рисунок 26"/>
          <p:cNvSpPr>
            <a:spLocks noGrp="1"/>
          </p:cNvSpPr>
          <p:nvPr>
            <p:ph type="pic" sz="quarter" idx="40"/>
          </p:nvPr>
        </p:nvSpPr>
        <p:spPr>
          <a:xfrm>
            <a:off x="7481171" y="4498356"/>
            <a:ext cx="1068387" cy="577850"/>
          </a:xfrm>
          <a:prstGeom prst="rect">
            <a:avLst/>
          </a:prstGeom>
        </p:spPr>
        <p:txBody>
          <a:bodyPr/>
          <a:lstStyle>
            <a:lvl1pPr marL="0" indent="0" algn="ctr">
              <a:buNone/>
              <a:defRPr sz="1500"/>
            </a:lvl1pPr>
          </a:lstStyle>
          <a:p>
            <a:r>
              <a:rPr lang="ru-RU"/>
              <a:t>Вставка рисунка</a:t>
            </a:r>
            <a:endParaRPr lang="ru-RU" dirty="0"/>
          </a:p>
        </p:txBody>
      </p:sp>
      <p:sp>
        <p:nvSpPr>
          <p:cNvPr id="52" name="Рисунок 26"/>
          <p:cNvSpPr>
            <a:spLocks noGrp="1"/>
          </p:cNvSpPr>
          <p:nvPr>
            <p:ph type="pic" sz="quarter" idx="41"/>
          </p:nvPr>
        </p:nvSpPr>
        <p:spPr>
          <a:xfrm>
            <a:off x="7481171" y="5298310"/>
            <a:ext cx="1068387" cy="577850"/>
          </a:xfrm>
          <a:prstGeom prst="rect">
            <a:avLst/>
          </a:prstGeom>
        </p:spPr>
        <p:txBody>
          <a:bodyPr/>
          <a:lstStyle>
            <a:lvl1pPr marL="0" indent="0" algn="ctr">
              <a:buNone/>
              <a:defRPr sz="1500"/>
            </a:lvl1pPr>
          </a:lstStyle>
          <a:p>
            <a:r>
              <a:rPr lang="ru-RU"/>
              <a:t>Вставка рисунка</a:t>
            </a:r>
            <a:endParaRPr lang="ru-RU" dirty="0"/>
          </a:p>
        </p:txBody>
      </p:sp>
    </p:spTree>
    <p:extLst>
      <p:ext uri="{BB962C8B-B14F-4D97-AF65-F5344CB8AC3E}">
        <p14:creationId xmlns:p14="http://schemas.microsoft.com/office/powerpoint/2010/main" val="69343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6858000"/>
          </a:xfrm>
          <a:prstGeom prst="rect">
            <a:avLst/>
          </a:prstGeom>
          <a:solidFill>
            <a:srgbClr val="D8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95000"/>
                  <a:lumOff val="5000"/>
                </a:schemeClr>
              </a:solidFill>
            </a:endParaRPr>
          </a:p>
        </p:txBody>
      </p:sp>
      <p:sp>
        <p:nvSpPr>
          <p:cNvPr id="4" name="Прямоугольник 3"/>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276" y="285940"/>
            <a:ext cx="1158507" cy="551020"/>
          </a:xfrm>
          <a:prstGeom prst="rect">
            <a:avLst/>
          </a:prstGeom>
          <a:noFill/>
        </p:spPr>
      </p:pic>
      <p:sp>
        <p:nvSpPr>
          <p:cNvPr id="7" name="TextBox 6"/>
          <p:cNvSpPr txBox="1"/>
          <p:nvPr userDrawn="1"/>
        </p:nvSpPr>
        <p:spPr>
          <a:xfrm>
            <a:off x="7388043" y="405437"/>
            <a:ext cx="1562773" cy="295466"/>
          </a:xfrm>
          <a:prstGeom prst="rect">
            <a:avLst/>
          </a:prstGeom>
          <a:noFill/>
        </p:spPr>
        <p:txBody>
          <a:bodyPr wrap="square" rtlCol="0">
            <a:spAutoFit/>
          </a:bodyPr>
          <a:lstStyle/>
          <a:p>
            <a:r>
              <a:rPr lang="en-US" sz="1310" dirty="0">
                <a:solidFill>
                  <a:schemeClr val="bg1"/>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chemeClr val="bg1"/>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8" name="Рисунок 7"/>
          <p:cNvPicPr>
            <a:picLocks noChangeAspect="1"/>
          </p:cNvPicPr>
          <p:nvPr userDrawn="1"/>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9" name="TextBox 8"/>
          <p:cNvSpPr txBox="1"/>
          <p:nvPr userDrawn="1"/>
        </p:nvSpPr>
        <p:spPr>
          <a:xfrm>
            <a:off x="7793580" y="6429550"/>
            <a:ext cx="1157235" cy="229294"/>
          </a:xfrm>
          <a:prstGeom prst="rect">
            <a:avLst/>
          </a:prstGeom>
          <a:noFill/>
        </p:spPr>
        <p:txBody>
          <a:bodyPr wrap="square" rtlCol="0">
            <a:spAutoFit/>
          </a:bodyPr>
          <a:lstStyle/>
          <a:p>
            <a:r>
              <a:rPr lang="en-US" sz="890" dirty="0">
                <a:latin typeface="Roboto" panose="02000000000000000000" pitchFamily="2" charset="0"/>
                <a:ea typeface="Roboto" panose="02000000000000000000" pitchFamily="2" charset="0"/>
                <a:cs typeface="Roboto" panose="02000000000000000000" pitchFamily="2" charset="0"/>
              </a:rPr>
              <a:t>info@artezio.com</a:t>
            </a:r>
            <a:endParaRPr lang="ru-RU" sz="89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userDrawn="1"/>
        </p:nvSpPr>
        <p:spPr>
          <a:xfrm>
            <a:off x="367538" y="6427835"/>
            <a:ext cx="1046315"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endParaRPr lang="ru-RU" sz="900" dirty="0">
              <a:latin typeface="+mj-lt"/>
              <a:ea typeface="Roboto" panose="02000000000000000000" pitchFamily="2" charset="0"/>
              <a:cs typeface="Arial" panose="020B0604020202020204" pitchFamily="34" charset="0"/>
            </a:endParaRPr>
          </a:p>
        </p:txBody>
      </p:sp>
      <p:pic>
        <p:nvPicPr>
          <p:cNvPr id="11" name="Рисунок 10"/>
          <p:cNvPicPr>
            <a:picLocks noChangeAspect="1"/>
          </p:cNvPicPr>
          <p:nvPr userDrawn="1"/>
        </p:nvPicPr>
        <p:blipFill rotWithShape="1">
          <a:blip r:embed="rId4"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12" name="TextBox 11"/>
          <p:cNvSpPr txBox="1"/>
          <p:nvPr userDrawn="1"/>
        </p:nvSpPr>
        <p:spPr>
          <a:xfrm>
            <a:off x="6420797" y="6432271"/>
            <a:ext cx="1075538" cy="229294"/>
          </a:xfrm>
          <a:prstGeom prst="rect">
            <a:avLst/>
          </a:prstGeom>
          <a:noFill/>
        </p:spPr>
        <p:txBody>
          <a:bodyPr wrap="square" rtlCol="0">
            <a:spAutoFit/>
          </a:bodyPr>
          <a:lstStyle/>
          <a:p>
            <a:r>
              <a:rPr lang="en-US" sz="900" dirty="0" err="1">
                <a:latin typeface="Roboto" panose="02000000000000000000" pitchFamily="2" charset="0"/>
                <a:ea typeface="Roboto" panose="02000000000000000000" pitchFamily="2" charset="0"/>
                <a:cs typeface="Roboto" panose="02000000000000000000" pitchFamily="2" charset="0"/>
              </a:rPr>
              <a:t>artezio_software</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3"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chemeClr val="tx1">
                    <a:lumMod val="95000"/>
                    <a:lumOff val="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5"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solidFill>
                  <a:schemeClr val="tx1">
                    <a:lumMod val="95000"/>
                    <a:lumOff val="5000"/>
                  </a:schemeClr>
                </a:solidFill>
                <a:latin typeface="+mj-lt"/>
              </a:defRPr>
            </a:lvl1pPr>
          </a:lstStyle>
          <a:p>
            <a:pPr lvl="0"/>
            <a:r>
              <a:rPr lang="ru-RU" dirty="0"/>
              <a:t>Образец подзаголовка</a:t>
            </a:r>
            <a:endParaRPr lang="en-US" dirty="0"/>
          </a:p>
        </p:txBody>
      </p:sp>
      <p:sp>
        <p:nvSpPr>
          <p:cNvPr id="16" name="Текст 18"/>
          <p:cNvSpPr>
            <a:spLocks noGrp="1"/>
          </p:cNvSpPr>
          <p:nvPr>
            <p:ph type="body" sz="quarter" idx="14"/>
          </p:nvPr>
        </p:nvSpPr>
        <p:spPr>
          <a:xfrm>
            <a:off x="391624" y="2297962"/>
            <a:ext cx="4473575" cy="3270250"/>
          </a:xfrm>
          <a:prstGeom prst="rect">
            <a:avLst/>
          </a:prstGeom>
        </p:spPr>
        <p:txBody>
          <a:bodyPr/>
          <a:lstStyle>
            <a:lvl1pPr marL="88900" indent="-88900">
              <a:lnSpc>
                <a:spcPts val="1200"/>
              </a:lnSpc>
              <a:spcBef>
                <a:spcPts val="500"/>
              </a:spcBef>
              <a:buClr>
                <a:schemeClr val="bg1"/>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725664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6858000"/>
          </a:xfrm>
          <a:prstGeom prst="rect">
            <a:avLst/>
          </a:prstGeom>
          <a:solidFill>
            <a:srgbClr val="F0B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95000"/>
                  <a:lumOff val="5000"/>
                </a:schemeClr>
              </a:solidFill>
            </a:endParaRPr>
          </a:p>
        </p:txBody>
      </p:sp>
      <p:sp>
        <p:nvSpPr>
          <p:cNvPr id="17" name="Текст 18"/>
          <p:cNvSpPr>
            <a:spLocks noGrp="1"/>
          </p:cNvSpPr>
          <p:nvPr>
            <p:ph type="body" sz="quarter" idx="15"/>
          </p:nvPr>
        </p:nvSpPr>
        <p:spPr>
          <a:xfrm>
            <a:off x="391624" y="2297962"/>
            <a:ext cx="4473575" cy="3270250"/>
          </a:xfrm>
          <a:prstGeom prst="rect">
            <a:avLst/>
          </a:prstGeom>
        </p:spPr>
        <p:txBody>
          <a:bodyPr/>
          <a:lstStyle>
            <a:lvl1pPr marL="127000" indent="-127000">
              <a:lnSpc>
                <a:spcPts val="1200"/>
              </a:lnSpc>
              <a:spcBef>
                <a:spcPts val="500"/>
              </a:spcBef>
              <a:buClr>
                <a:schemeClr val="bg1"/>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
        <p:nvSpPr>
          <p:cNvPr id="4" name="Прямоугольник 3"/>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276" y="285940"/>
            <a:ext cx="1158507" cy="551020"/>
          </a:xfrm>
          <a:prstGeom prst="rect">
            <a:avLst/>
          </a:prstGeom>
          <a:noFill/>
        </p:spPr>
      </p:pic>
      <p:sp>
        <p:nvSpPr>
          <p:cNvPr id="7" name="TextBox 6"/>
          <p:cNvSpPr txBox="1"/>
          <p:nvPr userDrawn="1"/>
        </p:nvSpPr>
        <p:spPr>
          <a:xfrm>
            <a:off x="7388043" y="405437"/>
            <a:ext cx="1562773" cy="295466"/>
          </a:xfrm>
          <a:prstGeom prst="rect">
            <a:avLst/>
          </a:prstGeom>
          <a:noFill/>
        </p:spPr>
        <p:txBody>
          <a:bodyPr wrap="square" rtlCol="0">
            <a:spAutoFit/>
          </a:bodyPr>
          <a:lstStyle/>
          <a:p>
            <a:r>
              <a:rPr lang="en-US"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8" name="Рисунок 7"/>
          <p:cNvPicPr>
            <a:picLocks noChangeAspect="1"/>
          </p:cNvPicPr>
          <p:nvPr userDrawn="1"/>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9" name="TextBox 8"/>
          <p:cNvSpPr txBox="1"/>
          <p:nvPr userDrawn="1"/>
        </p:nvSpPr>
        <p:spPr>
          <a:xfrm>
            <a:off x="7793580" y="6429550"/>
            <a:ext cx="1157235" cy="229294"/>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info@artezio.com</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userDrawn="1"/>
        </p:nvSpPr>
        <p:spPr>
          <a:xfrm>
            <a:off x="367538" y="6427835"/>
            <a:ext cx="1046315"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endParaRPr lang="ru-RU" sz="900" dirty="0">
              <a:latin typeface="+mj-lt"/>
              <a:ea typeface="Roboto" panose="02000000000000000000" pitchFamily="2" charset="0"/>
              <a:cs typeface="Arial" panose="020B0604020202020204" pitchFamily="34" charset="0"/>
            </a:endParaRPr>
          </a:p>
        </p:txBody>
      </p:sp>
      <p:pic>
        <p:nvPicPr>
          <p:cNvPr id="11" name="Рисунок 10"/>
          <p:cNvPicPr>
            <a:picLocks noChangeAspect="1"/>
          </p:cNvPicPr>
          <p:nvPr userDrawn="1"/>
        </p:nvPicPr>
        <p:blipFill rotWithShape="1">
          <a:blip r:embed="rId4"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12" name="TextBox 11"/>
          <p:cNvSpPr txBox="1"/>
          <p:nvPr userDrawn="1"/>
        </p:nvSpPr>
        <p:spPr>
          <a:xfrm>
            <a:off x="6420797" y="6432271"/>
            <a:ext cx="1075538" cy="229294"/>
          </a:xfrm>
          <a:prstGeom prst="rect">
            <a:avLst/>
          </a:prstGeom>
          <a:noFill/>
        </p:spPr>
        <p:txBody>
          <a:bodyPr wrap="square" rtlCol="0">
            <a:spAutoFit/>
          </a:bodyPr>
          <a:lstStyle/>
          <a:p>
            <a:r>
              <a:rPr lang="en-US" sz="900" dirty="0" err="1">
                <a:latin typeface="Roboto" panose="02000000000000000000" pitchFamily="2" charset="0"/>
                <a:ea typeface="Roboto" panose="02000000000000000000" pitchFamily="2" charset="0"/>
                <a:cs typeface="Roboto" panose="02000000000000000000" pitchFamily="2" charset="0"/>
              </a:rPr>
              <a:t>artezio_software</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3"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chemeClr val="tx1">
                    <a:lumMod val="95000"/>
                    <a:lumOff val="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5"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solidFill>
                  <a:schemeClr val="tx1">
                    <a:lumMod val="95000"/>
                    <a:lumOff val="5000"/>
                  </a:schemeClr>
                </a:solidFill>
                <a:latin typeface="+mj-lt"/>
              </a:defRPr>
            </a:lvl1pPr>
          </a:lstStyle>
          <a:p>
            <a:pPr lvl="0"/>
            <a:r>
              <a:rPr lang="ru-RU" dirty="0"/>
              <a:t>Образец подзаголовка</a:t>
            </a:r>
            <a:endParaRPr lang="en-US" dirty="0"/>
          </a:p>
        </p:txBody>
      </p:sp>
    </p:spTree>
    <p:extLst>
      <p:ext uri="{BB962C8B-B14F-4D97-AF65-F5344CB8AC3E}">
        <p14:creationId xmlns:p14="http://schemas.microsoft.com/office/powerpoint/2010/main" val="2787040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1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6858000"/>
          </a:xfrm>
          <a:prstGeom prst="rect">
            <a:avLst/>
          </a:prstGeom>
          <a:solidFill>
            <a:srgbClr val="3CA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95000"/>
                  <a:lumOff val="5000"/>
                </a:schemeClr>
              </a:solidFill>
            </a:endParaRPr>
          </a:p>
        </p:txBody>
      </p:sp>
      <p:sp>
        <p:nvSpPr>
          <p:cNvPr id="17" name="Текст 18"/>
          <p:cNvSpPr>
            <a:spLocks noGrp="1"/>
          </p:cNvSpPr>
          <p:nvPr>
            <p:ph type="body" sz="quarter" idx="15"/>
          </p:nvPr>
        </p:nvSpPr>
        <p:spPr>
          <a:xfrm>
            <a:off x="391624" y="2297962"/>
            <a:ext cx="4473575" cy="3270250"/>
          </a:xfrm>
          <a:prstGeom prst="rect">
            <a:avLst/>
          </a:prstGeom>
        </p:spPr>
        <p:txBody>
          <a:bodyPr/>
          <a:lstStyle>
            <a:lvl1pPr marL="127000" indent="-127000">
              <a:lnSpc>
                <a:spcPts val="1200"/>
              </a:lnSpc>
              <a:spcBef>
                <a:spcPts val="500"/>
              </a:spcBef>
              <a:buClr>
                <a:schemeClr val="bg1"/>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
        <p:nvSpPr>
          <p:cNvPr id="4" name="Прямоугольник 3"/>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276" y="285940"/>
            <a:ext cx="1158507" cy="551020"/>
          </a:xfrm>
          <a:prstGeom prst="rect">
            <a:avLst/>
          </a:prstGeom>
          <a:noFill/>
        </p:spPr>
      </p:pic>
      <p:sp>
        <p:nvSpPr>
          <p:cNvPr id="7" name="TextBox 6"/>
          <p:cNvSpPr txBox="1"/>
          <p:nvPr userDrawn="1"/>
        </p:nvSpPr>
        <p:spPr>
          <a:xfrm>
            <a:off x="7388043" y="405437"/>
            <a:ext cx="1562773" cy="295466"/>
          </a:xfrm>
          <a:prstGeom prst="rect">
            <a:avLst/>
          </a:prstGeom>
          <a:noFill/>
        </p:spPr>
        <p:txBody>
          <a:bodyPr wrap="square" rtlCol="0">
            <a:spAutoFit/>
          </a:bodyPr>
          <a:lstStyle/>
          <a:p>
            <a:r>
              <a:rPr lang="en-US"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8" name="Рисунок 7"/>
          <p:cNvPicPr>
            <a:picLocks noChangeAspect="1"/>
          </p:cNvPicPr>
          <p:nvPr userDrawn="1"/>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9" name="TextBox 8"/>
          <p:cNvSpPr txBox="1"/>
          <p:nvPr userDrawn="1"/>
        </p:nvSpPr>
        <p:spPr>
          <a:xfrm>
            <a:off x="7793580" y="6429550"/>
            <a:ext cx="1157235" cy="230832"/>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info@artezio.com</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userDrawn="1"/>
        </p:nvSpPr>
        <p:spPr>
          <a:xfrm>
            <a:off x="367538" y="6427835"/>
            <a:ext cx="1046315"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endParaRPr lang="ru-RU" sz="900" dirty="0">
              <a:latin typeface="+mj-lt"/>
              <a:ea typeface="Roboto" panose="02000000000000000000" pitchFamily="2" charset="0"/>
              <a:cs typeface="Arial" panose="020B0604020202020204" pitchFamily="34" charset="0"/>
            </a:endParaRPr>
          </a:p>
        </p:txBody>
      </p:sp>
      <p:pic>
        <p:nvPicPr>
          <p:cNvPr id="11" name="Рисунок 10"/>
          <p:cNvPicPr>
            <a:picLocks noChangeAspect="1"/>
          </p:cNvPicPr>
          <p:nvPr userDrawn="1"/>
        </p:nvPicPr>
        <p:blipFill rotWithShape="1">
          <a:blip r:embed="rId4"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12" name="TextBox 11"/>
          <p:cNvSpPr txBox="1"/>
          <p:nvPr userDrawn="1"/>
        </p:nvSpPr>
        <p:spPr>
          <a:xfrm>
            <a:off x="6420797" y="6432271"/>
            <a:ext cx="1075538" cy="229294"/>
          </a:xfrm>
          <a:prstGeom prst="rect">
            <a:avLst/>
          </a:prstGeom>
          <a:noFill/>
        </p:spPr>
        <p:txBody>
          <a:bodyPr wrap="square" rtlCol="0">
            <a:spAutoFit/>
          </a:bodyPr>
          <a:lstStyle/>
          <a:p>
            <a:r>
              <a:rPr lang="en-US" sz="900" dirty="0" err="1">
                <a:latin typeface="Roboto" panose="02000000000000000000" pitchFamily="2" charset="0"/>
                <a:ea typeface="Roboto" panose="02000000000000000000" pitchFamily="2" charset="0"/>
                <a:cs typeface="Roboto" panose="02000000000000000000" pitchFamily="2" charset="0"/>
              </a:rPr>
              <a:t>artezio_software</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3"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chemeClr val="tx1">
                    <a:lumMod val="95000"/>
                    <a:lumOff val="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5"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solidFill>
                  <a:schemeClr val="tx1">
                    <a:lumMod val="95000"/>
                    <a:lumOff val="5000"/>
                  </a:schemeClr>
                </a:solidFill>
                <a:latin typeface="+mj-lt"/>
              </a:defRPr>
            </a:lvl1pPr>
          </a:lstStyle>
          <a:p>
            <a:pPr lvl="0"/>
            <a:r>
              <a:rPr lang="ru-RU" dirty="0"/>
              <a:t>Образец подзаголовка</a:t>
            </a:r>
            <a:endParaRPr lang="en-US" dirty="0"/>
          </a:p>
        </p:txBody>
      </p:sp>
    </p:spTree>
    <p:extLst>
      <p:ext uri="{BB962C8B-B14F-4D97-AF65-F5344CB8AC3E}">
        <p14:creationId xmlns:p14="http://schemas.microsoft.com/office/powerpoint/2010/main" val="607809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6858000"/>
          </a:xfrm>
          <a:prstGeom prst="rect">
            <a:avLst/>
          </a:prstGeom>
          <a:solidFill>
            <a:srgbClr val="53B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95000"/>
                  <a:lumOff val="5000"/>
                </a:schemeClr>
              </a:solidFill>
            </a:endParaRPr>
          </a:p>
        </p:txBody>
      </p:sp>
      <p:sp>
        <p:nvSpPr>
          <p:cNvPr id="17" name="Текст 18"/>
          <p:cNvSpPr>
            <a:spLocks noGrp="1"/>
          </p:cNvSpPr>
          <p:nvPr>
            <p:ph type="body" sz="quarter" idx="15"/>
          </p:nvPr>
        </p:nvSpPr>
        <p:spPr>
          <a:xfrm>
            <a:off x="391624" y="2297962"/>
            <a:ext cx="4473575" cy="3270250"/>
          </a:xfrm>
          <a:prstGeom prst="rect">
            <a:avLst/>
          </a:prstGeom>
        </p:spPr>
        <p:txBody>
          <a:bodyPr/>
          <a:lstStyle>
            <a:lvl1pPr marL="127000" indent="-127000">
              <a:lnSpc>
                <a:spcPts val="1200"/>
              </a:lnSpc>
              <a:spcBef>
                <a:spcPts val="500"/>
              </a:spcBef>
              <a:buClr>
                <a:schemeClr val="bg1"/>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
        <p:nvSpPr>
          <p:cNvPr id="4" name="Прямоугольник 3"/>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276" y="285940"/>
            <a:ext cx="1158507" cy="551020"/>
          </a:xfrm>
          <a:prstGeom prst="rect">
            <a:avLst/>
          </a:prstGeom>
          <a:noFill/>
        </p:spPr>
      </p:pic>
      <p:sp>
        <p:nvSpPr>
          <p:cNvPr id="7" name="TextBox 6"/>
          <p:cNvSpPr txBox="1"/>
          <p:nvPr userDrawn="1"/>
        </p:nvSpPr>
        <p:spPr>
          <a:xfrm>
            <a:off x="7388043" y="405437"/>
            <a:ext cx="1562773" cy="295466"/>
          </a:xfrm>
          <a:prstGeom prst="rect">
            <a:avLst/>
          </a:prstGeom>
          <a:noFill/>
        </p:spPr>
        <p:txBody>
          <a:bodyPr wrap="square" rtlCol="0">
            <a:spAutoFit/>
          </a:bodyPr>
          <a:lstStyle/>
          <a:p>
            <a:r>
              <a:rPr lang="en-US"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8" name="Рисунок 7"/>
          <p:cNvPicPr>
            <a:picLocks noChangeAspect="1"/>
          </p:cNvPicPr>
          <p:nvPr userDrawn="1"/>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9" name="TextBox 8"/>
          <p:cNvSpPr txBox="1"/>
          <p:nvPr userDrawn="1"/>
        </p:nvSpPr>
        <p:spPr>
          <a:xfrm>
            <a:off x="7793580" y="6429550"/>
            <a:ext cx="1157235" cy="229294"/>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info@artezio.com</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userDrawn="1"/>
        </p:nvSpPr>
        <p:spPr>
          <a:xfrm>
            <a:off x="367538" y="6427835"/>
            <a:ext cx="1046315"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r>
              <a:rPr lang="en-US" sz="900" baseline="0" dirty="0">
                <a:latin typeface="+mj-lt"/>
                <a:ea typeface="Roboto" panose="02000000000000000000" pitchFamily="2" charset="0"/>
                <a:cs typeface="Arial" panose="020B0604020202020204" pitchFamily="34" charset="0"/>
              </a:rPr>
              <a:t> </a:t>
            </a:r>
            <a:endParaRPr lang="ru-RU" sz="900" dirty="0">
              <a:latin typeface="+mj-lt"/>
              <a:ea typeface="Roboto" panose="02000000000000000000" pitchFamily="2" charset="0"/>
              <a:cs typeface="Arial" panose="020B0604020202020204" pitchFamily="34" charset="0"/>
            </a:endParaRPr>
          </a:p>
        </p:txBody>
      </p:sp>
      <p:pic>
        <p:nvPicPr>
          <p:cNvPr id="11" name="Рисунок 10"/>
          <p:cNvPicPr>
            <a:picLocks noChangeAspect="1"/>
          </p:cNvPicPr>
          <p:nvPr userDrawn="1"/>
        </p:nvPicPr>
        <p:blipFill rotWithShape="1">
          <a:blip r:embed="rId4"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12" name="TextBox 11"/>
          <p:cNvSpPr txBox="1"/>
          <p:nvPr userDrawn="1"/>
        </p:nvSpPr>
        <p:spPr>
          <a:xfrm>
            <a:off x="6420797" y="6432271"/>
            <a:ext cx="1075538" cy="229294"/>
          </a:xfrm>
          <a:prstGeom prst="rect">
            <a:avLst/>
          </a:prstGeom>
          <a:noFill/>
        </p:spPr>
        <p:txBody>
          <a:bodyPr wrap="square" rtlCol="0">
            <a:spAutoFit/>
          </a:bodyPr>
          <a:lstStyle/>
          <a:p>
            <a:r>
              <a:rPr lang="en-US" sz="900" dirty="0" err="1">
                <a:latin typeface="Roboto" panose="02000000000000000000" pitchFamily="2" charset="0"/>
                <a:ea typeface="Roboto" panose="02000000000000000000" pitchFamily="2" charset="0"/>
                <a:cs typeface="Roboto" panose="02000000000000000000" pitchFamily="2" charset="0"/>
              </a:rPr>
              <a:t>artezio_software</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3"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chemeClr val="tx1">
                    <a:lumMod val="95000"/>
                    <a:lumOff val="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5"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solidFill>
                  <a:schemeClr val="tx1">
                    <a:lumMod val="95000"/>
                    <a:lumOff val="5000"/>
                  </a:schemeClr>
                </a:solidFill>
                <a:latin typeface="+mj-lt"/>
              </a:defRPr>
            </a:lvl1pPr>
          </a:lstStyle>
          <a:p>
            <a:pPr lvl="0"/>
            <a:r>
              <a:rPr lang="ru-RU" dirty="0"/>
              <a:t>Образец подзаголовка</a:t>
            </a:r>
            <a:endParaRPr lang="en-US" dirty="0"/>
          </a:p>
        </p:txBody>
      </p:sp>
    </p:spTree>
    <p:extLst>
      <p:ext uri="{BB962C8B-B14F-4D97-AF65-F5344CB8AC3E}">
        <p14:creationId xmlns:p14="http://schemas.microsoft.com/office/powerpoint/2010/main" val="308718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3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6858000"/>
          </a:xfrm>
          <a:prstGeom prst="rect">
            <a:avLst/>
          </a:prstGeom>
          <a:solidFill>
            <a:srgbClr val="747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95000"/>
                  <a:lumOff val="5000"/>
                </a:schemeClr>
              </a:solidFill>
            </a:endParaRPr>
          </a:p>
        </p:txBody>
      </p:sp>
      <p:sp>
        <p:nvSpPr>
          <p:cNvPr id="17" name="Текст 18"/>
          <p:cNvSpPr>
            <a:spLocks noGrp="1"/>
          </p:cNvSpPr>
          <p:nvPr>
            <p:ph type="body" sz="quarter" idx="15"/>
          </p:nvPr>
        </p:nvSpPr>
        <p:spPr>
          <a:xfrm>
            <a:off x="391624" y="2297962"/>
            <a:ext cx="4473575" cy="3270250"/>
          </a:xfrm>
          <a:prstGeom prst="rect">
            <a:avLst/>
          </a:prstGeom>
        </p:spPr>
        <p:txBody>
          <a:bodyPr/>
          <a:lstStyle>
            <a:lvl1pPr marL="127000" indent="-127000">
              <a:lnSpc>
                <a:spcPts val="1200"/>
              </a:lnSpc>
              <a:spcBef>
                <a:spcPts val="500"/>
              </a:spcBef>
              <a:buClr>
                <a:schemeClr val="bg1"/>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
        <p:nvSpPr>
          <p:cNvPr id="4" name="Прямоугольник 3"/>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276" y="285940"/>
            <a:ext cx="1158507" cy="551020"/>
          </a:xfrm>
          <a:prstGeom prst="rect">
            <a:avLst/>
          </a:prstGeom>
          <a:noFill/>
        </p:spPr>
      </p:pic>
      <p:sp>
        <p:nvSpPr>
          <p:cNvPr id="7" name="TextBox 6"/>
          <p:cNvSpPr txBox="1"/>
          <p:nvPr userDrawn="1"/>
        </p:nvSpPr>
        <p:spPr>
          <a:xfrm>
            <a:off x="7388043" y="405437"/>
            <a:ext cx="1562773" cy="295466"/>
          </a:xfrm>
          <a:prstGeom prst="rect">
            <a:avLst/>
          </a:prstGeom>
          <a:noFill/>
        </p:spPr>
        <p:txBody>
          <a:bodyPr wrap="square" rtlCol="0">
            <a:spAutoFit/>
          </a:bodyPr>
          <a:lstStyle/>
          <a:p>
            <a:r>
              <a:rPr lang="en-US"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8" name="Рисунок 7"/>
          <p:cNvPicPr>
            <a:picLocks noChangeAspect="1"/>
          </p:cNvPicPr>
          <p:nvPr userDrawn="1"/>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9" name="TextBox 8"/>
          <p:cNvSpPr txBox="1"/>
          <p:nvPr userDrawn="1"/>
        </p:nvSpPr>
        <p:spPr>
          <a:xfrm>
            <a:off x="7793581" y="6429550"/>
            <a:ext cx="1075538" cy="229294"/>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info@artezio.com</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userDrawn="1"/>
        </p:nvSpPr>
        <p:spPr>
          <a:xfrm>
            <a:off x="367538" y="6427835"/>
            <a:ext cx="1046315"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endParaRPr lang="ru-RU" sz="900" dirty="0">
              <a:latin typeface="+mj-lt"/>
              <a:ea typeface="Roboto" panose="02000000000000000000" pitchFamily="2" charset="0"/>
              <a:cs typeface="Arial" panose="020B0604020202020204" pitchFamily="34" charset="0"/>
            </a:endParaRPr>
          </a:p>
        </p:txBody>
      </p:sp>
      <p:pic>
        <p:nvPicPr>
          <p:cNvPr id="11" name="Рисунок 10"/>
          <p:cNvPicPr>
            <a:picLocks noChangeAspect="1"/>
          </p:cNvPicPr>
          <p:nvPr userDrawn="1"/>
        </p:nvPicPr>
        <p:blipFill rotWithShape="1">
          <a:blip r:embed="rId4"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12" name="TextBox 11"/>
          <p:cNvSpPr txBox="1"/>
          <p:nvPr userDrawn="1"/>
        </p:nvSpPr>
        <p:spPr>
          <a:xfrm>
            <a:off x="6420797" y="6432271"/>
            <a:ext cx="1075538" cy="229294"/>
          </a:xfrm>
          <a:prstGeom prst="rect">
            <a:avLst/>
          </a:prstGeom>
          <a:noFill/>
        </p:spPr>
        <p:txBody>
          <a:bodyPr wrap="square" rtlCol="0">
            <a:spAutoFit/>
          </a:bodyPr>
          <a:lstStyle/>
          <a:p>
            <a:r>
              <a:rPr lang="en-US" sz="900" dirty="0" err="1">
                <a:latin typeface="Roboto" panose="02000000000000000000" pitchFamily="2" charset="0"/>
                <a:ea typeface="Roboto" panose="02000000000000000000" pitchFamily="2" charset="0"/>
                <a:cs typeface="Roboto" panose="02000000000000000000" pitchFamily="2" charset="0"/>
              </a:rPr>
              <a:t>artezio_software</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3"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chemeClr val="tx1">
                    <a:lumMod val="95000"/>
                    <a:lumOff val="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5"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solidFill>
                  <a:schemeClr val="tx1">
                    <a:lumMod val="95000"/>
                    <a:lumOff val="5000"/>
                  </a:schemeClr>
                </a:solidFill>
                <a:latin typeface="+mj-lt"/>
              </a:defRPr>
            </a:lvl1pPr>
          </a:lstStyle>
          <a:p>
            <a:pPr lvl="0"/>
            <a:r>
              <a:rPr lang="ru-RU" dirty="0"/>
              <a:t>Образец подзаголовка</a:t>
            </a:r>
            <a:endParaRPr lang="en-US" dirty="0"/>
          </a:p>
        </p:txBody>
      </p:sp>
    </p:spTree>
    <p:extLst>
      <p:ext uri="{BB962C8B-B14F-4D97-AF65-F5344CB8AC3E}">
        <p14:creationId xmlns:p14="http://schemas.microsoft.com/office/powerpoint/2010/main" val="235942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cstate="screen">
            <a:extLst>
              <a:ext uri="{28A0092B-C50C-407E-A947-70E740481C1C}">
                <a14:useLocalDpi xmlns:a14="http://schemas.microsoft.com/office/drawing/2010/main"/>
              </a:ext>
            </a:extLst>
          </a:blip>
          <a:srcRect b="-84"/>
          <a:stretch/>
        </p:blipFill>
        <p:spPr>
          <a:xfrm>
            <a:off x="-18256" y="0"/>
            <a:ext cx="9162256" cy="6264696"/>
          </a:xfrm>
          <a:prstGeom prst="rect">
            <a:avLst/>
          </a:prstGeom>
        </p:spPr>
      </p:pic>
      <p:sp>
        <p:nvSpPr>
          <p:cNvPr id="4" name="Заголовок 3"/>
          <p:cNvSpPr>
            <a:spLocks noGrp="1"/>
          </p:cNvSpPr>
          <p:nvPr>
            <p:ph type="title"/>
          </p:nvPr>
        </p:nvSpPr>
        <p:spPr>
          <a:xfrm>
            <a:off x="379793" y="2645341"/>
            <a:ext cx="5934196" cy="578212"/>
          </a:xfrm>
          <a:prstGeom prst="rect">
            <a:avLst/>
          </a:prstGeom>
        </p:spPr>
        <p:txBody>
          <a:bodyPr/>
          <a:lstStyle>
            <a:lvl1pPr>
              <a:defRPr sz="3800">
                <a:solidFill>
                  <a:srgbClr val="D81F2D"/>
                </a:solidFill>
                <a:latin typeface="+mj-lt"/>
                <a:ea typeface="Roboto Bold" panose="02000000000000000000" pitchFamily="2" charset="0"/>
                <a:cs typeface="Roboto Bold" panose="02000000000000000000" pitchFamily="2" charset="0"/>
              </a:defRPr>
            </a:lvl1pPr>
          </a:lstStyle>
          <a:p>
            <a:r>
              <a:rPr lang="ru-RU"/>
              <a:t>Образец заголовка</a:t>
            </a:r>
            <a:endParaRPr lang="ru-RU" dirty="0"/>
          </a:p>
        </p:txBody>
      </p:sp>
      <p:sp>
        <p:nvSpPr>
          <p:cNvPr id="6" name="Текст 5"/>
          <p:cNvSpPr>
            <a:spLocks noGrp="1"/>
          </p:cNvSpPr>
          <p:nvPr>
            <p:ph type="body" sz="quarter" idx="10"/>
          </p:nvPr>
        </p:nvSpPr>
        <p:spPr>
          <a:xfrm>
            <a:off x="410341" y="3675308"/>
            <a:ext cx="6297613" cy="1839912"/>
          </a:xfrm>
          <a:prstGeom prst="rect">
            <a:avLst/>
          </a:prstGeom>
        </p:spPr>
        <p:txBody>
          <a:bodyPr/>
          <a:lstStyle>
            <a:lvl1pPr marL="0" indent="0">
              <a:lnSpc>
                <a:spcPts val="2050"/>
              </a:lnSpc>
              <a:buNone/>
              <a:defRPr sz="1600">
                <a:solidFill>
                  <a:srgbClr val="51545A"/>
                </a:solidFill>
              </a:defRPr>
            </a:lvl1pPr>
          </a:lstStyle>
          <a:p>
            <a:pPr lvl="0"/>
            <a:r>
              <a:rPr lang="ru-RU"/>
              <a:t>Образец текста</a:t>
            </a:r>
          </a:p>
        </p:txBody>
      </p:sp>
      <p:pic>
        <p:nvPicPr>
          <p:cNvPr id="9" name="Рисунок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276" y="285940"/>
            <a:ext cx="1158507" cy="551021"/>
          </a:xfrm>
          <a:prstGeom prst="rect">
            <a:avLst/>
          </a:prstGeom>
        </p:spPr>
      </p:pic>
      <p:sp>
        <p:nvSpPr>
          <p:cNvPr id="10" name="TextBox 9"/>
          <p:cNvSpPr txBox="1"/>
          <p:nvPr userDrawn="1"/>
        </p:nvSpPr>
        <p:spPr>
          <a:xfrm>
            <a:off x="7388043" y="405437"/>
            <a:ext cx="1562773" cy="295466"/>
          </a:xfrm>
          <a:prstGeom prst="rect">
            <a:avLst/>
          </a:prstGeom>
          <a:noFill/>
        </p:spPr>
        <p:txBody>
          <a:bodyPr wrap="square" rtlCol="0">
            <a:spAutoFit/>
          </a:bodyPr>
          <a:lstStyle/>
          <a:p>
            <a:r>
              <a:rPr lang="en-US" sz="1310" dirty="0">
                <a:solidFill>
                  <a:srgbClr val="D81F2D"/>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rgbClr val="D81F2D"/>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6" name="Текст 14"/>
          <p:cNvSpPr>
            <a:spLocks noGrp="1"/>
          </p:cNvSpPr>
          <p:nvPr>
            <p:ph type="body" sz="quarter" idx="12" hasCustomPrompt="1"/>
          </p:nvPr>
        </p:nvSpPr>
        <p:spPr>
          <a:xfrm>
            <a:off x="6539815" y="2633299"/>
            <a:ext cx="867981" cy="202496"/>
          </a:xfrm>
          <a:prstGeom prst="rect">
            <a:avLst/>
          </a:prstGeom>
        </p:spPr>
        <p:txBody>
          <a:bodyPr/>
          <a:lstStyle>
            <a:lvl1pPr marL="0" indent="0" algn="ctr">
              <a:buNone/>
              <a:defRPr sz="1950">
                <a:solidFill>
                  <a:srgbClr val="D81F2D"/>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ru-RU" dirty="0"/>
              <a:t>0000</a:t>
            </a:r>
          </a:p>
        </p:txBody>
      </p:sp>
      <p:sp>
        <p:nvSpPr>
          <p:cNvPr id="19" name="Текст 14"/>
          <p:cNvSpPr>
            <a:spLocks noGrp="1"/>
          </p:cNvSpPr>
          <p:nvPr>
            <p:ph type="body" sz="quarter" idx="13" hasCustomPrompt="1"/>
          </p:nvPr>
        </p:nvSpPr>
        <p:spPr>
          <a:xfrm>
            <a:off x="6620839" y="2899519"/>
            <a:ext cx="659636" cy="202496"/>
          </a:xfrm>
          <a:prstGeom prst="rect">
            <a:avLst/>
          </a:prstGeom>
        </p:spPr>
        <p:txBody>
          <a:bodyPr/>
          <a:lstStyle>
            <a:lvl1pPr marL="0" indent="0" algn="ctr">
              <a:lnSpc>
                <a:spcPts val="900"/>
              </a:lnSpc>
              <a:buNone/>
              <a:defRPr sz="800">
                <a:solidFill>
                  <a:srgbClr val="8C8C8C"/>
                </a:solidFill>
              </a:defRPr>
            </a:lvl1pPr>
          </a:lstStyle>
          <a:p>
            <a:pPr lvl="0"/>
            <a:r>
              <a:rPr lang="ru-RU" dirty="0"/>
              <a:t>текст</a:t>
            </a:r>
          </a:p>
        </p:txBody>
      </p:sp>
      <p:sp>
        <p:nvSpPr>
          <p:cNvPr id="20" name="Текст 14"/>
          <p:cNvSpPr>
            <a:spLocks noGrp="1"/>
          </p:cNvSpPr>
          <p:nvPr>
            <p:ph type="body" sz="quarter" idx="14" hasCustomPrompt="1"/>
          </p:nvPr>
        </p:nvSpPr>
        <p:spPr>
          <a:xfrm>
            <a:off x="6539815" y="1348509"/>
            <a:ext cx="867981" cy="202496"/>
          </a:xfrm>
          <a:prstGeom prst="rect">
            <a:avLst/>
          </a:prstGeom>
        </p:spPr>
        <p:txBody>
          <a:bodyPr/>
          <a:lstStyle>
            <a:lvl1pPr marL="0" indent="0" algn="ctr">
              <a:buNone/>
              <a:defRPr sz="1950">
                <a:solidFill>
                  <a:srgbClr val="D81F2D"/>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ru-RU" dirty="0"/>
              <a:t>0000</a:t>
            </a:r>
          </a:p>
        </p:txBody>
      </p:sp>
      <p:sp>
        <p:nvSpPr>
          <p:cNvPr id="21" name="Текст 14"/>
          <p:cNvSpPr>
            <a:spLocks noGrp="1"/>
          </p:cNvSpPr>
          <p:nvPr>
            <p:ph type="body" sz="quarter" idx="15" hasCustomPrompt="1"/>
          </p:nvPr>
        </p:nvSpPr>
        <p:spPr>
          <a:xfrm>
            <a:off x="6620839" y="1614729"/>
            <a:ext cx="659636" cy="202496"/>
          </a:xfrm>
          <a:prstGeom prst="rect">
            <a:avLst/>
          </a:prstGeom>
        </p:spPr>
        <p:txBody>
          <a:bodyPr/>
          <a:lstStyle>
            <a:lvl1pPr marL="0" indent="0" algn="ctr">
              <a:lnSpc>
                <a:spcPts val="900"/>
              </a:lnSpc>
              <a:buNone/>
              <a:defRPr sz="800">
                <a:solidFill>
                  <a:srgbClr val="8C8C8C"/>
                </a:solidFill>
              </a:defRPr>
            </a:lvl1pPr>
          </a:lstStyle>
          <a:p>
            <a:pPr lvl="0"/>
            <a:r>
              <a:rPr lang="ru-RU" dirty="0"/>
              <a:t>текст</a:t>
            </a:r>
          </a:p>
        </p:txBody>
      </p:sp>
    </p:spTree>
    <p:extLst>
      <p:ext uri="{BB962C8B-B14F-4D97-AF65-F5344CB8AC3E}">
        <p14:creationId xmlns:p14="http://schemas.microsoft.com/office/powerpoint/2010/main" val="1616553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4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6858000"/>
          </a:xfrm>
          <a:prstGeom prst="rect">
            <a:avLst/>
          </a:prstGeom>
          <a:solidFill>
            <a:srgbClr val="E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95000"/>
                  <a:lumOff val="5000"/>
                </a:schemeClr>
              </a:solidFill>
            </a:endParaRPr>
          </a:p>
        </p:txBody>
      </p:sp>
      <p:sp>
        <p:nvSpPr>
          <p:cNvPr id="17" name="Текст 18"/>
          <p:cNvSpPr>
            <a:spLocks noGrp="1"/>
          </p:cNvSpPr>
          <p:nvPr>
            <p:ph type="body" sz="quarter" idx="15"/>
          </p:nvPr>
        </p:nvSpPr>
        <p:spPr>
          <a:xfrm>
            <a:off x="391624" y="2297962"/>
            <a:ext cx="4473575" cy="3270250"/>
          </a:xfrm>
          <a:prstGeom prst="rect">
            <a:avLst/>
          </a:prstGeom>
        </p:spPr>
        <p:txBody>
          <a:bodyPr/>
          <a:lstStyle>
            <a:lvl1pPr marL="127000" indent="-127000">
              <a:lnSpc>
                <a:spcPts val="1200"/>
              </a:lnSpc>
              <a:spcBef>
                <a:spcPts val="500"/>
              </a:spcBef>
              <a:buClr>
                <a:schemeClr val="bg1"/>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
        <p:nvSpPr>
          <p:cNvPr id="4" name="Прямоугольник 3"/>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276" y="285940"/>
            <a:ext cx="1158507" cy="551020"/>
          </a:xfrm>
          <a:prstGeom prst="rect">
            <a:avLst/>
          </a:prstGeom>
          <a:noFill/>
        </p:spPr>
      </p:pic>
      <p:sp>
        <p:nvSpPr>
          <p:cNvPr id="7" name="TextBox 6"/>
          <p:cNvSpPr txBox="1"/>
          <p:nvPr userDrawn="1"/>
        </p:nvSpPr>
        <p:spPr>
          <a:xfrm>
            <a:off x="7388043" y="405437"/>
            <a:ext cx="1562773" cy="295466"/>
          </a:xfrm>
          <a:prstGeom prst="rect">
            <a:avLst/>
          </a:prstGeom>
          <a:noFill/>
        </p:spPr>
        <p:txBody>
          <a:bodyPr wrap="square" rtlCol="0">
            <a:spAutoFit/>
          </a:bodyPr>
          <a:lstStyle/>
          <a:p>
            <a:r>
              <a:rPr lang="en-US"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chemeClr val="tx1">
                  <a:lumMod val="95000"/>
                  <a:lumOff val="5000"/>
                </a:schemeClr>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8" name="Рисунок 7"/>
          <p:cNvPicPr>
            <a:picLocks noChangeAspect="1"/>
          </p:cNvPicPr>
          <p:nvPr userDrawn="1"/>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9" name="TextBox 8"/>
          <p:cNvSpPr txBox="1"/>
          <p:nvPr userDrawn="1"/>
        </p:nvSpPr>
        <p:spPr>
          <a:xfrm>
            <a:off x="7793581" y="6429550"/>
            <a:ext cx="1075538" cy="229294"/>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info@artezio.com</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userDrawn="1"/>
        </p:nvSpPr>
        <p:spPr>
          <a:xfrm>
            <a:off x="367538" y="6427835"/>
            <a:ext cx="1046315"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endParaRPr lang="ru-RU" sz="900" dirty="0">
              <a:latin typeface="+mj-lt"/>
              <a:ea typeface="Roboto" panose="02000000000000000000" pitchFamily="2" charset="0"/>
              <a:cs typeface="Arial" panose="020B0604020202020204" pitchFamily="34" charset="0"/>
            </a:endParaRPr>
          </a:p>
        </p:txBody>
      </p:sp>
      <p:pic>
        <p:nvPicPr>
          <p:cNvPr id="11" name="Рисунок 10"/>
          <p:cNvPicPr>
            <a:picLocks noChangeAspect="1"/>
          </p:cNvPicPr>
          <p:nvPr userDrawn="1"/>
        </p:nvPicPr>
        <p:blipFill rotWithShape="1">
          <a:blip r:embed="rId4"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12" name="TextBox 11"/>
          <p:cNvSpPr txBox="1"/>
          <p:nvPr userDrawn="1"/>
        </p:nvSpPr>
        <p:spPr>
          <a:xfrm>
            <a:off x="6420797" y="6432271"/>
            <a:ext cx="1075538" cy="229294"/>
          </a:xfrm>
          <a:prstGeom prst="rect">
            <a:avLst/>
          </a:prstGeom>
          <a:noFill/>
        </p:spPr>
        <p:txBody>
          <a:bodyPr wrap="square" rtlCol="0">
            <a:spAutoFit/>
          </a:bodyPr>
          <a:lstStyle/>
          <a:p>
            <a:r>
              <a:rPr lang="en-US" sz="900" dirty="0" err="1">
                <a:latin typeface="Roboto" panose="02000000000000000000" pitchFamily="2" charset="0"/>
                <a:ea typeface="Roboto" panose="02000000000000000000" pitchFamily="2" charset="0"/>
                <a:cs typeface="Roboto" panose="02000000000000000000" pitchFamily="2" charset="0"/>
              </a:rPr>
              <a:t>artezio_software</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13"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chemeClr val="tx1">
                    <a:lumMod val="95000"/>
                    <a:lumOff val="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5"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solidFill>
                  <a:schemeClr val="tx1">
                    <a:lumMod val="95000"/>
                    <a:lumOff val="5000"/>
                  </a:schemeClr>
                </a:solidFill>
                <a:latin typeface="+mj-lt"/>
              </a:defRPr>
            </a:lvl1pPr>
          </a:lstStyle>
          <a:p>
            <a:pPr lvl="0"/>
            <a:r>
              <a:rPr lang="ru-RU" dirty="0"/>
              <a:t>Образец подзаголовка</a:t>
            </a:r>
            <a:endParaRPr lang="en-US" dirty="0"/>
          </a:p>
        </p:txBody>
      </p:sp>
    </p:spTree>
    <p:extLst>
      <p:ext uri="{BB962C8B-B14F-4D97-AF65-F5344CB8AC3E}">
        <p14:creationId xmlns:p14="http://schemas.microsoft.com/office/powerpoint/2010/main" val="167665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 y="0"/>
            <a:ext cx="9142273" cy="6858000"/>
          </a:xfrm>
          <a:prstGeom prst="rect">
            <a:avLst/>
          </a:prstGeom>
        </p:spPr>
      </p:pic>
      <p:pic>
        <p:nvPicPr>
          <p:cNvPr id="3" name="Рисунок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1800" y="196850"/>
            <a:ext cx="1159271" cy="551384"/>
          </a:xfrm>
          <a:prstGeom prst="rect">
            <a:avLst/>
          </a:prstGeom>
        </p:spPr>
      </p:pic>
      <p:sp>
        <p:nvSpPr>
          <p:cNvPr id="5" name="TextBox 4"/>
          <p:cNvSpPr txBox="1"/>
          <p:nvPr userDrawn="1"/>
        </p:nvSpPr>
        <p:spPr>
          <a:xfrm>
            <a:off x="1858685" y="3632388"/>
            <a:ext cx="3240854" cy="733534"/>
          </a:xfrm>
          <a:prstGeom prst="rect">
            <a:avLst/>
          </a:prstGeom>
          <a:noFill/>
        </p:spPr>
        <p:txBody>
          <a:bodyPr wrap="square" rtlCol="0">
            <a:spAutoFit/>
          </a:bodyPr>
          <a:lstStyle/>
          <a:p>
            <a:pPr>
              <a:lnSpc>
                <a:spcPts val="2500"/>
              </a:lnSpc>
            </a:pPr>
            <a:r>
              <a:rPr lang="en-US" sz="2400" dirty="0">
                <a:solidFill>
                  <a:schemeClr val="bg1"/>
                </a:solidFill>
                <a:latin typeface="Roboto "/>
                <a:ea typeface="Roboto Light" panose="02000000000000000000" pitchFamily="2" charset="0"/>
                <a:cs typeface="Roboto Light" panose="02000000000000000000" pitchFamily="2" charset="0"/>
              </a:rPr>
              <a:t>Thanks for your</a:t>
            </a:r>
            <a:r>
              <a:rPr lang="en-US" sz="2400" baseline="0" dirty="0">
                <a:solidFill>
                  <a:schemeClr val="bg1"/>
                </a:solidFill>
                <a:latin typeface="Roboto "/>
                <a:ea typeface="Roboto Light" panose="02000000000000000000" pitchFamily="2" charset="0"/>
                <a:cs typeface="Roboto Light" panose="02000000000000000000" pitchFamily="2" charset="0"/>
              </a:rPr>
              <a:t> </a:t>
            </a:r>
            <a:r>
              <a:rPr lang="en-US" sz="2400" dirty="0">
                <a:solidFill>
                  <a:schemeClr val="bg1"/>
                </a:solidFill>
                <a:latin typeface="Roboto "/>
                <a:ea typeface="Roboto Light" panose="02000000000000000000" pitchFamily="2" charset="0"/>
                <a:cs typeface="Roboto Light" panose="02000000000000000000" pitchFamily="2" charset="0"/>
              </a:rPr>
              <a:t>attention</a:t>
            </a:r>
            <a:endParaRPr lang="ru-RU" sz="2400" dirty="0">
              <a:solidFill>
                <a:schemeClr val="bg1"/>
              </a:solidFill>
              <a:latin typeface="Roboto "/>
              <a:ea typeface="Roboto Light" panose="02000000000000000000" pitchFamily="2" charset="0"/>
              <a:cs typeface="Roboto Light" panose="02000000000000000000" pitchFamily="2" charset="0"/>
            </a:endParaRPr>
          </a:p>
        </p:txBody>
      </p:sp>
      <p:sp>
        <p:nvSpPr>
          <p:cNvPr id="6" name="TextBox 5"/>
          <p:cNvSpPr txBox="1"/>
          <p:nvPr userDrawn="1"/>
        </p:nvSpPr>
        <p:spPr>
          <a:xfrm>
            <a:off x="6562543" y="5997854"/>
            <a:ext cx="2187757" cy="361637"/>
          </a:xfrm>
          <a:prstGeom prst="rect">
            <a:avLst/>
          </a:prstGeom>
          <a:noFill/>
        </p:spPr>
        <p:txBody>
          <a:bodyPr wrap="square" rtlCol="0">
            <a:spAutoFit/>
          </a:bodyPr>
          <a:lstStyle/>
          <a:p>
            <a:r>
              <a:rPr lang="en-US" sz="1750" dirty="0">
                <a:solidFill>
                  <a:srgbClr val="D81F2D"/>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750" dirty="0">
              <a:solidFill>
                <a:srgbClr val="D81F2D"/>
              </a:solidFill>
              <a:latin typeface="Roboto Bold" panose="02000000000000000000" pitchFamily="2" charset="0"/>
              <a:ea typeface="Roboto Bold" panose="02000000000000000000" pitchFamily="2" charset="0"/>
              <a:cs typeface="Roboto Bold" panose="02000000000000000000" pitchFamily="2" charset="0"/>
            </a:endParaRPr>
          </a:p>
        </p:txBody>
      </p:sp>
    </p:spTree>
    <p:extLst>
      <p:ext uri="{BB962C8B-B14F-4D97-AF65-F5344CB8AC3E}">
        <p14:creationId xmlns:p14="http://schemas.microsoft.com/office/powerpoint/2010/main" val="214268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364988" y="1162844"/>
            <a:ext cx="8150362" cy="483394"/>
          </a:xfrm>
          <a:prstGeom prst="rect">
            <a:avLst/>
          </a:prstGeom>
        </p:spPr>
        <p:txBody>
          <a:bodyPr/>
          <a:lstStyle>
            <a:lvl1pPr>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dirty="0"/>
              <a:t>Образец заголовка</a:t>
            </a:r>
            <a:endParaRPr lang="en-US" dirty="0"/>
          </a:p>
        </p:txBody>
      </p:sp>
    </p:spTree>
    <p:extLst>
      <p:ext uri="{BB962C8B-B14F-4D97-AF65-F5344CB8AC3E}">
        <p14:creationId xmlns:p14="http://schemas.microsoft.com/office/powerpoint/2010/main" val="9745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400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Прямоугольник 1"/>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63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screen">
            <a:extLst>
              <a:ext uri="{28A0092B-C50C-407E-A947-70E740481C1C}">
                <a14:useLocalDpi xmlns:a14="http://schemas.microsoft.com/office/drawing/2010/main"/>
              </a:ext>
            </a:extLst>
          </a:blip>
          <a:srcRect l="12937" t="3515" r="1074"/>
          <a:stretch/>
        </p:blipFill>
        <p:spPr>
          <a:xfrm>
            <a:off x="-12274" y="-6137"/>
            <a:ext cx="9156274" cy="6259652"/>
          </a:xfrm>
          <a:prstGeom prst="rect">
            <a:avLst/>
          </a:prstGeom>
        </p:spPr>
      </p:pic>
      <p:sp>
        <p:nvSpPr>
          <p:cNvPr id="4" name="Title 1"/>
          <p:cNvSpPr>
            <a:spLocks noGrp="1"/>
          </p:cNvSpPr>
          <p:nvPr>
            <p:ph type="title"/>
          </p:nvPr>
        </p:nvSpPr>
        <p:spPr>
          <a:xfrm>
            <a:off x="364988" y="1162844"/>
            <a:ext cx="5493071"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5" name="Текст 18"/>
          <p:cNvSpPr>
            <a:spLocks noGrp="1"/>
          </p:cNvSpPr>
          <p:nvPr>
            <p:ph type="body" sz="quarter" idx="14"/>
          </p:nvPr>
        </p:nvSpPr>
        <p:spPr>
          <a:xfrm>
            <a:off x="462415" y="2038393"/>
            <a:ext cx="4699520" cy="3837363"/>
          </a:xfrm>
          <a:prstGeom prst="rect">
            <a:avLst/>
          </a:prstGeom>
        </p:spPr>
        <p:txBody>
          <a:bodyPr/>
          <a:lstStyle>
            <a:lvl1pPr marL="88900" indent="-88900">
              <a:lnSpc>
                <a:spcPts val="1600"/>
              </a:lnSpc>
              <a:spcBef>
                <a:spcPts val="1500"/>
              </a:spcBef>
              <a:buClr>
                <a:srgbClr val="8C8C8C"/>
              </a:buClr>
              <a:buFont typeface="Roboto Medium" panose="02000000000000000000" pitchFamily="2" charset="0"/>
              <a:buChar char="\"/>
              <a:defRPr sz="1300" baseline="0">
                <a:solidFill>
                  <a:srgbClr val="191919"/>
                </a:solidFill>
                <a:latin typeface="Roboto "/>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50202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Пользовательский макет">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643"/>
            <a:ext cx="9144000" cy="6728673"/>
          </a:xfrm>
          <a:prstGeom prst="rect">
            <a:avLst/>
          </a:prstGeom>
        </p:spPr>
      </p:pic>
      <p:pic>
        <p:nvPicPr>
          <p:cNvPr id="15" name="Рисунок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276" y="285940"/>
            <a:ext cx="1158507" cy="551021"/>
          </a:xfrm>
          <a:prstGeom prst="rect">
            <a:avLst/>
          </a:prstGeom>
        </p:spPr>
      </p:pic>
      <p:sp>
        <p:nvSpPr>
          <p:cNvPr id="16" name="TextBox 15"/>
          <p:cNvSpPr txBox="1"/>
          <p:nvPr userDrawn="1"/>
        </p:nvSpPr>
        <p:spPr>
          <a:xfrm>
            <a:off x="7388043" y="405437"/>
            <a:ext cx="1562773" cy="295466"/>
          </a:xfrm>
          <a:prstGeom prst="rect">
            <a:avLst/>
          </a:prstGeom>
          <a:noFill/>
        </p:spPr>
        <p:txBody>
          <a:bodyPr wrap="square" rtlCol="0">
            <a:spAutoFit/>
          </a:bodyPr>
          <a:lstStyle/>
          <a:p>
            <a:r>
              <a:rPr lang="en-US" sz="1310" dirty="0">
                <a:solidFill>
                  <a:srgbClr val="D81F2D"/>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rgbClr val="D81F2D"/>
              </a:solidFill>
              <a:latin typeface="Roboto Bold" panose="02000000000000000000" pitchFamily="2" charset="0"/>
              <a:ea typeface="Roboto Bold" panose="02000000000000000000" pitchFamily="2" charset="0"/>
              <a:cs typeface="Roboto Bold" panose="02000000000000000000" pitchFamily="2" charset="0"/>
            </a:endParaRPr>
          </a:p>
        </p:txBody>
      </p:sp>
      <p:grpSp>
        <p:nvGrpSpPr>
          <p:cNvPr id="17" name="Группа 16"/>
          <p:cNvGrpSpPr/>
          <p:nvPr userDrawn="1"/>
        </p:nvGrpSpPr>
        <p:grpSpPr>
          <a:xfrm>
            <a:off x="0" y="6237022"/>
            <a:ext cx="9154602" cy="620978"/>
            <a:chOff x="0" y="6237022"/>
            <a:chExt cx="9154602" cy="620978"/>
          </a:xfrm>
        </p:grpSpPr>
        <p:sp>
          <p:nvSpPr>
            <p:cNvPr id="18" name="Прямоугольник 17"/>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20" name="Рисунок 19"/>
            <p:cNvPicPr>
              <a:picLocks noChangeAspect="1"/>
            </p:cNvPicPr>
            <p:nvPr userDrawn="1"/>
          </p:nvPicPr>
          <p:blipFill rotWithShape="1">
            <a:blip r:embed="rId4"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21" name="TextBox 20"/>
            <p:cNvSpPr txBox="1"/>
            <p:nvPr userDrawn="1"/>
          </p:nvSpPr>
          <p:spPr>
            <a:xfrm>
              <a:off x="7793580" y="6429550"/>
              <a:ext cx="1157235" cy="229294"/>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info@artezio.com</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22" name="TextBox 21"/>
            <p:cNvSpPr txBox="1"/>
            <p:nvPr userDrawn="1"/>
          </p:nvSpPr>
          <p:spPr>
            <a:xfrm>
              <a:off x="367538" y="6427835"/>
              <a:ext cx="1046315"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endParaRPr lang="ru-RU" sz="900" dirty="0">
                <a:latin typeface="+mj-lt"/>
                <a:ea typeface="Roboto" panose="02000000000000000000" pitchFamily="2" charset="0"/>
                <a:cs typeface="Arial" panose="020B0604020202020204" pitchFamily="34" charset="0"/>
              </a:endParaRPr>
            </a:p>
          </p:txBody>
        </p:sp>
        <p:pic>
          <p:nvPicPr>
            <p:cNvPr id="23" name="Рисунок 22"/>
            <p:cNvPicPr>
              <a:picLocks noChangeAspect="1"/>
            </p:cNvPicPr>
            <p:nvPr userDrawn="1"/>
          </p:nvPicPr>
          <p:blipFill rotWithShape="1">
            <a:blip r:embed="rId5"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24" name="TextBox 23"/>
            <p:cNvSpPr txBox="1"/>
            <p:nvPr userDrawn="1"/>
          </p:nvSpPr>
          <p:spPr>
            <a:xfrm>
              <a:off x="6420797" y="6432271"/>
              <a:ext cx="1075538" cy="229294"/>
            </a:xfrm>
            <a:prstGeom prst="rect">
              <a:avLst/>
            </a:prstGeom>
            <a:noFill/>
          </p:spPr>
          <p:txBody>
            <a:bodyPr wrap="square" rtlCol="0">
              <a:spAutoFit/>
            </a:bodyPr>
            <a:lstStyle/>
            <a:p>
              <a:r>
                <a:rPr lang="en-US" sz="900" dirty="0" err="1">
                  <a:latin typeface="Roboto" panose="02000000000000000000" pitchFamily="2" charset="0"/>
                  <a:ea typeface="Roboto" panose="02000000000000000000" pitchFamily="2" charset="0"/>
                  <a:cs typeface="Roboto" panose="02000000000000000000" pitchFamily="2" charset="0"/>
                </a:rPr>
                <a:t>artezio_software</a:t>
              </a:r>
              <a:endParaRPr lang="ru-RU" sz="900" dirty="0">
                <a:latin typeface="Roboto" panose="02000000000000000000" pitchFamily="2" charset="0"/>
                <a:ea typeface="Roboto" panose="02000000000000000000" pitchFamily="2" charset="0"/>
                <a:cs typeface="Roboto" panose="02000000000000000000" pitchFamily="2" charset="0"/>
              </a:endParaRPr>
            </a:p>
          </p:txBody>
        </p:sp>
      </p:grpSp>
      <p:sp>
        <p:nvSpPr>
          <p:cNvPr id="25" name="Title 1"/>
          <p:cNvSpPr>
            <a:spLocks noGrp="1"/>
          </p:cNvSpPr>
          <p:nvPr>
            <p:ph type="title"/>
          </p:nvPr>
        </p:nvSpPr>
        <p:spPr>
          <a:xfrm>
            <a:off x="364988" y="1162844"/>
            <a:ext cx="5493071"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dirty="0"/>
              <a:t>Образец заголовка</a:t>
            </a:r>
            <a:endParaRPr lang="en-US" dirty="0"/>
          </a:p>
        </p:txBody>
      </p:sp>
      <p:sp>
        <p:nvSpPr>
          <p:cNvPr id="26" name="Текст 18"/>
          <p:cNvSpPr>
            <a:spLocks noGrp="1"/>
          </p:cNvSpPr>
          <p:nvPr>
            <p:ph type="body" sz="quarter" idx="14"/>
          </p:nvPr>
        </p:nvSpPr>
        <p:spPr>
          <a:xfrm>
            <a:off x="462415" y="2038393"/>
            <a:ext cx="4699520" cy="2910125"/>
          </a:xfrm>
          <a:prstGeom prst="rect">
            <a:avLst/>
          </a:prstGeom>
        </p:spPr>
        <p:txBody>
          <a:bodyPr/>
          <a:lstStyle>
            <a:lvl1pPr marL="176213" indent="-176213">
              <a:lnSpc>
                <a:spcPts val="1600"/>
              </a:lnSpc>
              <a:spcBef>
                <a:spcPts val="1500"/>
              </a:spcBef>
              <a:buClr>
                <a:srgbClr val="8C8C8C"/>
              </a:buClr>
              <a:buFont typeface="Roboto Medium" panose="02000000000000000000" pitchFamily="2" charset="0"/>
              <a:buChar char="\"/>
              <a:defRPr sz="1300" baseline="0">
                <a:solidFill>
                  <a:srgbClr val="191919"/>
                </a:solidFill>
                <a:latin typeface="Roboto "/>
              </a:defRPr>
            </a:lvl1pPr>
          </a:lstStyle>
          <a:p>
            <a:pPr lvl="0"/>
            <a:r>
              <a:rPr lang="ru-RU" dirty="0"/>
              <a:t>Образец текста</a:t>
            </a:r>
          </a:p>
        </p:txBody>
      </p:sp>
    </p:spTree>
    <p:extLst>
      <p:ext uri="{BB962C8B-B14F-4D97-AF65-F5344CB8AC3E}">
        <p14:creationId xmlns:p14="http://schemas.microsoft.com/office/powerpoint/2010/main" val="22200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_layout">
    <p:spTree>
      <p:nvGrpSpPr>
        <p:cNvPr id="1" name=""/>
        <p:cNvGrpSpPr/>
        <p:nvPr/>
      </p:nvGrpSpPr>
      <p:grpSpPr>
        <a:xfrm>
          <a:off x="0" y="0"/>
          <a:ext cx="0" cy="0"/>
          <a:chOff x="0" y="0"/>
          <a:chExt cx="0" cy="0"/>
        </a:xfrm>
      </p:grpSpPr>
      <p:sp>
        <p:nvSpPr>
          <p:cNvPr id="2"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8"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latin typeface="+mj-lt"/>
              </a:defRPr>
            </a:lvl1pPr>
          </a:lstStyle>
          <a:p>
            <a:pPr lvl="0"/>
            <a:r>
              <a:rPr lang="ru-RU" dirty="0"/>
              <a:t>Образец подзаголовка</a:t>
            </a:r>
            <a:endParaRPr lang="en-US" dirty="0"/>
          </a:p>
        </p:txBody>
      </p:sp>
      <p:sp>
        <p:nvSpPr>
          <p:cNvPr id="9" name="Текст 18"/>
          <p:cNvSpPr>
            <a:spLocks noGrp="1"/>
          </p:cNvSpPr>
          <p:nvPr>
            <p:ph type="body" sz="quarter" idx="14"/>
          </p:nvPr>
        </p:nvSpPr>
        <p:spPr>
          <a:xfrm>
            <a:off x="391624" y="2297962"/>
            <a:ext cx="4473575" cy="3270250"/>
          </a:xfrm>
          <a:prstGeom prst="rect">
            <a:avLst/>
          </a:prstGeom>
        </p:spPr>
        <p:txBody>
          <a:bodyPr/>
          <a:lstStyle>
            <a:lvl1pPr marL="127000" indent="-127000">
              <a:lnSpc>
                <a:spcPts val="1200"/>
              </a:lnSpc>
              <a:spcBef>
                <a:spcPts val="500"/>
              </a:spcBef>
              <a:buClr>
                <a:srgbClr val="8C8C8C"/>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Tree>
    <p:extLst>
      <p:ext uri="{BB962C8B-B14F-4D97-AF65-F5344CB8AC3E}">
        <p14:creationId xmlns:p14="http://schemas.microsoft.com/office/powerpoint/2010/main" val="2874004771"/>
      </p:ext>
    </p:extLst>
  </p:cSld>
  <p:clrMapOvr>
    <a:masterClrMapping/>
  </p:clrMapOvr>
  <p:extLst>
    <p:ext uri="{DCECCB84-F9BA-43D5-87BE-67443E8EF086}">
      <p15:sldGuideLst xmlns:p15="http://schemas.microsoft.com/office/powerpoint/2012/main">
        <p15:guide id="1" orient="horz" pos="2160">
          <p15:clr>
            <a:srgbClr val="FBAE40"/>
          </p15:clr>
        </p15:guide>
        <p15:guide id="2" pos="38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_layout">
    <p:spTree>
      <p:nvGrpSpPr>
        <p:cNvPr id="1" name=""/>
        <p:cNvGrpSpPr/>
        <p:nvPr/>
      </p:nvGrpSpPr>
      <p:grpSpPr>
        <a:xfrm>
          <a:off x="0" y="0"/>
          <a:ext cx="0" cy="0"/>
          <a:chOff x="0" y="0"/>
          <a:chExt cx="0" cy="0"/>
        </a:xfrm>
      </p:grpSpPr>
      <p:sp>
        <p:nvSpPr>
          <p:cNvPr id="2"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8"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latin typeface="+mj-lt"/>
              </a:defRPr>
            </a:lvl1pPr>
          </a:lstStyle>
          <a:p>
            <a:pPr lvl="0"/>
            <a:r>
              <a:rPr lang="ru-RU" dirty="0"/>
              <a:t>Образец подзаголовка</a:t>
            </a:r>
            <a:endParaRPr lang="en-US" dirty="0"/>
          </a:p>
        </p:txBody>
      </p:sp>
      <p:sp>
        <p:nvSpPr>
          <p:cNvPr id="9" name="Текст 18"/>
          <p:cNvSpPr>
            <a:spLocks noGrp="1"/>
          </p:cNvSpPr>
          <p:nvPr>
            <p:ph type="body" sz="quarter" idx="14"/>
          </p:nvPr>
        </p:nvSpPr>
        <p:spPr>
          <a:xfrm>
            <a:off x="391624" y="2297962"/>
            <a:ext cx="4473575" cy="3270250"/>
          </a:xfrm>
          <a:prstGeom prst="rect">
            <a:avLst/>
          </a:prstGeom>
        </p:spPr>
        <p:txBody>
          <a:bodyPr/>
          <a:lstStyle>
            <a:lvl1pPr marL="127000" indent="-127000">
              <a:lnSpc>
                <a:spcPts val="1200"/>
              </a:lnSpc>
              <a:spcBef>
                <a:spcPts val="500"/>
              </a:spcBef>
              <a:buClr>
                <a:srgbClr val="D81F2D"/>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Tree>
    <p:extLst>
      <p:ext uri="{BB962C8B-B14F-4D97-AF65-F5344CB8AC3E}">
        <p14:creationId xmlns:p14="http://schemas.microsoft.com/office/powerpoint/2010/main" val="1961220020"/>
      </p:ext>
    </p:extLst>
  </p:cSld>
  <p:clrMapOvr>
    <a:masterClrMapping/>
  </p:clrMapOvr>
  <p:extLst>
    <p:ext uri="{DCECCB84-F9BA-43D5-87BE-67443E8EF086}">
      <p15:sldGuideLst xmlns:p15="http://schemas.microsoft.com/office/powerpoint/2012/main">
        <p15:guide id="1" orient="horz" pos="2160">
          <p15:clr>
            <a:srgbClr val="FBAE40"/>
          </p15:clr>
        </p15:guide>
        <p15:guide id="2" pos="38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6" name="Текст 18"/>
          <p:cNvSpPr>
            <a:spLocks noGrp="1"/>
          </p:cNvSpPr>
          <p:nvPr>
            <p:ph type="body" sz="quarter" idx="15"/>
          </p:nvPr>
        </p:nvSpPr>
        <p:spPr>
          <a:xfrm>
            <a:off x="391624" y="2875812"/>
            <a:ext cx="4473575" cy="3270250"/>
          </a:xfrm>
          <a:prstGeom prst="rect">
            <a:avLst/>
          </a:prstGeom>
        </p:spPr>
        <p:txBody>
          <a:bodyPr/>
          <a:lstStyle>
            <a:lvl1pPr marL="127000" indent="-127000">
              <a:lnSpc>
                <a:spcPts val="1200"/>
              </a:lnSpc>
              <a:spcBef>
                <a:spcPts val="500"/>
              </a:spcBef>
              <a:buClr>
                <a:srgbClr val="D81F2D"/>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
        <p:nvSpPr>
          <p:cNvPr id="12"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latin typeface="+mj-lt"/>
              </a:defRPr>
            </a:lvl1pPr>
          </a:lstStyle>
          <a:p>
            <a:pPr lvl="0"/>
            <a:r>
              <a:rPr lang="ru-RU" dirty="0"/>
              <a:t>Образец подзаголовка</a:t>
            </a:r>
            <a:endParaRPr lang="en-US" dirty="0"/>
          </a:p>
        </p:txBody>
      </p:sp>
      <p:sp>
        <p:nvSpPr>
          <p:cNvPr id="4"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4" name="Текст 11"/>
          <p:cNvSpPr>
            <a:spLocks noGrp="1"/>
          </p:cNvSpPr>
          <p:nvPr userDrawn="1">
            <p:ph type="body" sz="quarter" idx="11" hasCustomPrompt="1"/>
          </p:nvPr>
        </p:nvSpPr>
        <p:spPr>
          <a:xfrm>
            <a:off x="381503" y="2274926"/>
            <a:ext cx="4456112" cy="335165"/>
          </a:xfrm>
          <a:prstGeom prst="rect">
            <a:avLst/>
          </a:prstGeom>
        </p:spPr>
        <p:txBody>
          <a:bodyPr/>
          <a:lstStyle>
            <a:lvl1pPr marL="0" indent="0">
              <a:lnSpc>
                <a:spcPts val="1200"/>
              </a:lnSpc>
              <a:buNone/>
              <a:defRPr sz="900">
                <a:latin typeface="Roboto "/>
              </a:defRPr>
            </a:lvl1pPr>
          </a:lstStyle>
          <a:p>
            <a:pPr lvl="0"/>
            <a:r>
              <a:rPr lang="ru-RU" dirty="0"/>
              <a:t>Образец дополнительного подзаголовка</a:t>
            </a:r>
            <a:endParaRPr lang="en-US" dirty="0"/>
          </a:p>
        </p:txBody>
      </p:sp>
    </p:spTree>
    <p:extLst>
      <p:ext uri="{BB962C8B-B14F-4D97-AF65-F5344CB8AC3E}">
        <p14:creationId xmlns:p14="http://schemas.microsoft.com/office/powerpoint/2010/main" val="1998380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6" name="Текст 18"/>
          <p:cNvSpPr>
            <a:spLocks noGrp="1"/>
          </p:cNvSpPr>
          <p:nvPr>
            <p:ph type="body" sz="quarter" idx="15"/>
          </p:nvPr>
        </p:nvSpPr>
        <p:spPr>
          <a:xfrm>
            <a:off x="391624" y="2875812"/>
            <a:ext cx="4473575" cy="3270250"/>
          </a:xfrm>
          <a:prstGeom prst="rect">
            <a:avLst/>
          </a:prstGeom>
        </p:spPr>
        <p:txBody>
          <a:bodyPr/>
          <a:lstStyle>
            <a:lvl1pPr marL="127000" indent="-127000">
              <a:lnSpc>
                <a:spcPts val="1200"/>
              </a:lnSpc>
              <a:spcBef>
                <a:spcPts val="500"/>
              </a:spcBef>
              <a:buClr>
                <a:srgbClr val="8C8C8C"/>
              </a:buClr>
              <a:buFont typeface="Roboto Medium" panose="02000000000000000000" pitchFamily="2" charset="0"/>
              <a:buChar char="\"/>
              <a:defRPr sz="900" baseline="0">
                <a:solidFill>
                  <a:schemeClr val="tx1">
                    <a:lumMod val="95000"/>
                    <a:lumOff val="5000"/>
                  </a:schemeClr>
                </a:solidFill>
                <a:latin typeface="Roboto "/>
              </a:defRPr>
            </a:lvl1pPr>
          </a:lstStyle>
          <a:p>
            <a:pPr lvl="0"/>
            <a:r>
              <a:rPr lang="ru-RU" dirty="0"/>
              <a:t>Образец текста</a:t>
            </a:r>
          </a:p>
          <a:p>
            <a:pPr lvl="1"/>
            <a:r>
              <a:rPr lang="ru-RU" dirty="0"/>
              <a:t>Второй уровень</a:t>
            </a:r>
          </a:p>
        </p:txBody>
      </p:sp>
      <p:sp>
        <p:nvSpPr>
          <p:cNvPr id="12" name="Текст 11"/>
          <p:cNvSpPr>
            <a:spLocks noGrp="1"/>
          </p:cNvSpPr>
          <p:nvPr>
            <p:ph type="body" sz="quarter" idx="10" hasCustomPrompt="1"/>
          </p:nvPr>
        </p:nvSpPr>
        <p:spPr>
          <a:xfrm>
            <a:off x="381503" y="1869813"/>
            <a:ext cx="4456112" cy="323589"/>
          </a:xfrm>
          <a:prstGeom prst="rect">
            <a:avLst/>
          </a:prstGeom>
        </p:spPr>
        <p:txBody>
          <a:bodyPr/>
          <a:lstStyle>
            <a:lvl1pPr marL="0" indent="0">
              <a:lnSpc>
                <a:spcPts val="1800"/>
              </a:lnSpc>
              <a:buNone/>
              <a:defRPr sz="1500">
                <a:latin typeface="+mj-lt"/>
              </a:defRPr>
            </a:lvl1pPr>
          </a:lstStyle>
          <a:p>
            <a:pPr lvl="0"/>
            <a:r>
              <a:rPr lang="ru-RU" dirty="0"/>
              <a:t>Образец подзаголовка</a:t>
            </a:r>
            <a:endParaRPr lang="en-US" dirty="0"/>
          </a:p>
        </p:txBody>
      </p:sp>
      <p:sp>
        <p:nvSpPr>
          <p:cNvPr id="4"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
        <p:nvSpPr>
          <p:cNvPr id="14" name="Текст 11"/>
          <p:cNvSpPr>
            <a:spLocks noGrp="1"/>
          </p:cNvSpPr>
          <p:nvPr userDrawn="1">
            <p:ph type="body" sz="quarter" idx="11" hasCustomPrompt="1"/>
          </p:nvPr>
        </p:nvSpPr>
        <p:spPr>
          <a:xfrm>
            <a:off x="381503" y="2274926"/>
            <a:ext cx="4456112" cy="335165"/>
          </a:xfrm>
          <a:prstGeom prst="rect">
            <a:avLst/>
          </a:prstGeom>
        </p:spPr>
        <p:txBody>
          <a:bodyPr/>
          <a:lstStyle>
            <a:lvl1pPr marL="0" indent="0">
              <a:lnSpc>
                <a:spcPts val="1200"/>
              </a:lnSpc>
              <a:buNone/>
              <a:defRPr sz="900">
                <a:latin typeface="Roboto "/>
              </a:defRPr>
            </a:lvl1pPr>
          </a:lstStyle>
          <a:p>
            <a:pPr lvl="0"/>
            <a:r>
              <a:rPr lang="ru-RU" dirty="0"/>
              <a:t>Образец дополнительного подзаголовка</a:t>
            </a:r>
            <a:endParaRPr lang="en-US" dirty="0"/>
          </a:p>
        </p:txBody>
      </p:sp>
    </p:spTree>
    <p:extLst>
      <p:ext uri="{BB962C8B-B14F-4D97-AF65-F5344CB8AC3E}">
        <p14:creationId xmlns:p14="http://schemas.microsoft.com/office/powerpoint/2010/main" val="3311244945"/>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64988" y="1162844"/>
            <a:ext cx="8150362" cy="483394"/>
          </a:xfrm>
          <a:prstGeom prst="rect">
            <a:avLst/>
          </a:prstGeom>
        </p:spPr>
        <p:txBody>
          <a:bodyPr/>
          <a:lstStyle>
            <a:lvl1pPr>
              <a:lnSpc>
                <a:spcPts val="2500"/>
              </a:lnSpc>
              <a:defRPr sz="2600">
                <a:solidFill>
                  <a:srgbClr val="2E2F38"/>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ru-RU"/>
              <a:t>Образец заголовка</a:t>
            </a:r>
            <a:endParaRPr lang="en-US" dirty="0"/>
          </a:p>
        </p:txBody>
      </p:sp>
    </p:spTree>
    <p:extLst>
      <p:ext uri="{BB962C8B-B14F-4D97-AF65-F5344CB8AC3E}">
        <p14:creationId xmlns:p14="http://schemas.microsoft.com/office/powerpoint/2010/main" val="189927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Прямоугольник 1"/>
          <p:cNvSpPr/>
          <p:nvPr userDrawn="1"/>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p:nvPr userDrawn="1"/>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22" name="Рисунок 21"/>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73276" y="285940"/>
            <a:ext cx="1158507" cy="551021"/>
          </a:xfrm>
          <a:prstGeom prst="rect">
            <a:avLst/>
          </a:prstGeom>
        </p:spPr>
      </p:pic>
      <p:sp>
        <p:nvSpPr>
          <p:cNvPr id="23" name="TextBox 22"/>
          <p:cNvSpPr txBox="1"/>
          <p:nvPr userDrawn="1"/>
        </p:nvSpPr>
        <p:spPr>
          <a:xfrm>
            <a:off x="7388043" y="405437"/>
            <a:ext cx="1562773" cy="295466"/>
          </a:xfrm>
          <a:prstGeom prst="rect">
            <a:avLst/>
          </a:prstGeom>
          <a:noFill/>
        </p:spPr>
        <p:txBody>
          <a:bodyPr wrap="square" rtlCol="0">
            <a:spAutoFit/>
          </a:bodyPr>
          <a:lstStyle/>
          <a:p>
            <a:r>
              <a:rPr lang="en-US" sz="1310" dirty="0">
                <a:solidFill>
                  <a:srgbClr val="D81F2D"/>
                </a:solidFill>
                <a:latin typeface="Roboto Bold" panose="02000000000000000000" pitchFamily="2" charset="0"/>
                <a:ea typeface="Roboto Bold" panose="02000000000000000000" pitchFamily="2" charset="0"/>
                <a:cs typeface="Roboto Bold" panose="02000000000000000000" pitchFamily="2" charset="0"/>
              </a:rPr>
              <a:t>www.artezio.com</a:t>
            </a:r>
            <a:endParaRPr lang="ru-RU" sz="1310" dirty="0">
              <a:solidFill>
                <a:srgbClr val="D81F2D"/>
              </a:solidFill>
              <a:latin typeface="Roboto Bold" panose="02000000000000000000" pitchFamily="2" charset="0"/>
              <a:ea typeface="Roboto Bold" panose="02000000000000000000" pitchFamily="2" charset="0"/>
              <a:cs typeface="Roboto Bold" panose="02000000000000000000" pitchFamily="2" charset="0"/>
            </a:endParaRPr>
          </a:p>
        </p:txBody>
      </p:sp>
      <p:pic>
        <p:nvPicPr>
          <p:cNvPr id="35" name="Рисунок 34"/>
          <p:cNvPicPr>
            <a:picLocks noChangeAspect="1"/>
          </p:cNvPicPr>
          <p:nvPr userDrawn="1"/>
        </p:nvPicPr>
        <p:blipFill rotWithShape="1">
          <a:blip r:embed="rId27"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36" name="TextBox 35"/>
          <p:cNvSpPr txBox="1"/>
          <p:nvPr userDrawn="1"/>
        </p:nvSpPr>
        <p:spPr>
          <a:xfrm>
            <a:off x="7775930" y="6435865"/>
            <a:ext cx="1157235" cy="229294"/>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info@artezio.com</a:t>
            </a:r>
            <a:endParaRPr lang="ru-RU" sz="900" dirty="0">
              <a:latin typeface="Roboto" panose="02000000000000000000" pitchFamily="2" charset="0"/>
              <a:ea typeface="Roboto" panose="02000000000000000000" pitchFamily="2" charset="0"/>
              <a:cs typeface="Roboto" panose="02000000000000000000" pitchFamily="2" charset="0"/>
            </a:endParaRPr>
          </a:p>
        </p:txBody>
      </p:sp>
      <p:sp>
        <p:nvSpPr>
          <p:cNvPr id="37" name="TextBox 36"/>
          <p:cNvSpPr txBox="1"/>
          <p:nvPr userDrawn="1"/>
        </p:nvSpPr>
        <p:spPr>
          <a:xfrm>
            <a:off x="367538" y="6427835"/>
            <a:ext cx="1519877" cy="230832"/>
          </a:xfrm>
          <a:prstGeom prst="rect">
            <a:avLst/>
          </a:prstGeom>
          <a:noFill/>
        </p:spPr>
        <p:txBody>
          <a:bodyPr wrap="square" rtlCol="0">
            <a:spAutoFit/>
          </a:bodyPr>
          <a:lstStyle/>
          <a:p>
            <a:r>
              <a:rPr lang="ru-RU" sz="900" dirty="0">
                <a:latin typeface="+mj-lt"/>
                <a:ea typeface="Roboto" panose="02000000000000000000" pitchFamily="2" charset="0"/>
                <a:cs typeface="Arial" panose="020B0604020202020204" pitchFamily="34" charset="0"/>
              </a:rPr>
              <a:t>20</a:t>
            </a:r>
            <a:r>
              <a:rPr lang="en-US" sz="900" dirty="0">
                <a:latin typeface="+mj-lt"/>
                <a:ea typeface="Roboto" panose="02000000000000000000" pitchFamily="2" charset="0"/>
                <a:cs typeface="Arial" panose="020B0604020202020204" pitchFamily="34" charset="0"/>
              </a:rPr>
              <a:t>20</a:t>
            </a:r>
            <a:r>
              <a:rPr lang="ru-RU" sz="900" dirty="0">
                <a:latin typeface="+mj-lt"/>
                <a:ea typeface="Roboto" panose="02000000000000000000" pitchFamily="2" charset="0"/>
                <a:cs typeface="Arial" panose="020B0604020202020204" pitchFamily="34" charset="0"/>
              </a:rPr>
              <a:t> </a:t>
            </a:r>
            <a:r>
              <a:rPr lang="en-US" sz="900" dirty="0" err="1">
                <a:latin typeface="+mj-lt"/>
                <a:ea typeface="Roboto" panose="02000000000000000000" pitchFamily="2" charset="0"/>
                <a:cs typeface="Arial" panose="020B0604020202020204" pitchFamily="34" charset="0"/>
              </a:rPr>
              <a:t>Artezio</a:t>
            </a:r>
            <a:endParaRPr lang="ru-RU" sz="900" dirty="0">
              <a:latin typeface="+mj-lt"/>
              <a:ea typeface="Roboto" panose="02000000000000000000" pitchFamily="2" charset="0"/>
              <a:cs typeface="Arial" panose="020B0604020202020204" pitchFamily="34" charset="0"/>
            </a:endParaRPr>
          </a:p>
        </p:txBody>
      </p:sp>
      <p:pic>
        <p:nvPicPr>
          <p:cNvPr id="38" name="Рисунок 37"/>
          <p:cNvPicPr>
            <a:picLocks noChangeAspect="1"/>
          </p:cNvPicPr>
          <p:nvPr userDrawn="1"/>
        </p:nvPicPr>
        <p:blipFill rotWithShape="1">
          <a:blip r:embed="rId28" cstate="screen">
            <a:extLst>
              <a:ext uri="{28A0092B-C50C-407E-A947-70E740481C1C}">
                <a14:useLocalDpi xmlns:a14="http://schemas.microsoft.com/office/drawing/2010/main"/>
              </a:ext>
            </a:extLst>
          </a:blip>
          <a:srcRect l="16562" t="26582" r="16562" b="26582"/>
          <a:stretch/>
        </p:blipFill>
        <p:spPr>
          <a:xfrm>
            <a:off x="6363739" y="6475276"/>
            <a:ext cx="138477" cy="137242"/>
          </a:xfrm>
          <a:prstGeom prst="rect">
            <a:avLst/>
          </a:prstGeom>
        </p:spPr>
      </p:pic>
      <p:sp>
        <p:nvSpPr>
          <p:cNvPr id="39" name="TextBox 38"/>
          <p:cNvSpPr txBox="1"/>
          <p:nvPr userDrawn="1"/>
        </p:nvSpPr>
        <p:spPr>
          <a:xfrm>
            <a:off x="6489558" y="6429373"/>
            <a:ext cx="1075538" cy="229294"/>
          </a:xfrm>
          <a:prstGeom prst="rect">
            <a:avLst/>
          </a:prstGeom>
          <a:noFill/>
        </p:spPr>
        <p:txBody>
          <a:bodyPr wrap="square" rtlCol="0">
            <a:spAutoFit/>
          </a:bodyPr>
          <a:lstStyle/>
          <a:p>
            <a:r>
              <a:rPr lang="en-US" sz="900" dirty="0" err="1">
                <a:latin typeface="+mj-lt"/>
                <a:ea typeface="Roboto" panose="02000000000000000000" pitchFamily="2" charset="0"/>
                <a:cs typeface="Arial" panose="020B0604020202020204" pitchFamily="34" charset="0"/>
              </a:rPr>
              <a:t>artezio_software</a:t>
            </a:r>
            <a:endParaRPr lang="ru-RU" sz="900" dirty="0">
              <a:latin typeface="+mj-lt"/>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288379417"/>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9" r:id="rId4"/>
    <p:sldLayoutId id="2147483680" r:id="rId5"/>
    <p:sldLayoutId id="2147483681" r:id="rId6"/>
    <p:sldLayoutId id="2147483670" r:id="rId7"/>
    <p:sldLayoutId id="2147483673" r:id="rId8"/>
    <p:sldLayoutId id="2147483666" r:id="rId9"/>
    <p:sldLayoutId id="2147483675" r:id="rId10"/>
    <p:sldLayoutId id="2147483676" r:id="rId11"/>
    <p:sldLayoutId id="2147483662" r:id="rId12"/>
    <p:sldLayoutId id="2147483677" r:id="rId13"/>
    <p:sldLayoutId id="2147483678" r:id="rId14"/>
    <p:sldLayoutId id="2147483671" r:id="rId15"/>
    <p:sldLayoutId id="2147483672" r:id="rId16"/>
    <p:sldLayoutId id="2147483682" r:id="rId17"/>
    <p:sldLayoutId id="2147483683" r:id="rId18"/>
    <p:sldLayoutId id="2147483684" r:id="rId19"/>
    <p:sldLayoutId id="2147483685" r:id="rId20"/>
    <p:sldLayoutId id="2147483687" r:id="rId21"/>
    <p:sldLayoutId id="2147483688" r:id="rId22"/>
    <p:sldLayoutId id="2147483689" r:id="rId23"/>
    <p:sldLayoutId id="214748369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4.wdp"/><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Art of</a:t>
            </a:r>
            <a:br>
              <a:rPr lang="ru-RU" dirty="0"/>
            </a:br>
            <a:r>
              <a:rPr lang="en-US" dirty="0"/>
              <a:t>Technology</a:t>
            </a:r>
            <a:endParaRPr lang="ru-RU" dirty="0"/>
          </a:p>
        </p:txBody>
      </p:sp>
      <p:sp>
        <p:nvSpPr>
          <p:cNvPr id="4" name="Объект 3"/>
          <p:cNvSpPr>
            <a:spLocks noGrp="1"/>
          </p:cNvSpPr>
          <p:nvPr>
            <p:ph sz="quarter" idx="11"/>
          </p:nvPr>
        </p:nvSpPr>
        <p:spPr/>
        <p:txBody>
          <a:bodyPr/>
          <a:lstStyle/>
          <a:p>
            <a:r>
              <a:rPr lang="en-US" dirty="0"/>
              <a:t>info@artezio.com</a:t>
            </a:r>
            <a:endParaRPr lang="ru-RU" dirty="0"/>
          </a:p>
          <a:p>
            <a:endParaRPr lang="ru-RU" dirty="0"/>
          </a:p>
        </p:txBody>
      </p:sp>
      <p:sp>
        <p:nvSpPr>
          <p:cNvPr id="5" name="Объект 4"/>
          <p:cNvSpPr>
            <a:spLocks noGrp="1"/>
          </p:cNvSpPr>
          <p:nvPr>
            <p:ph sz="quarter" idx="12"/>
          </p:nvPr>
        </p:nvSpPr>
        <p:spPr/>
        <p:txBody>
          <a:bodyPr/>
          <a:lstStyle/>
          <a:p>
            <a:r>
              <a:rPr lang="en-US" dirty="0"/>
              <a:t>www.artezio.com</a:t>
            </a:r>
            <a:endParaRPr lang="ru-RU" dirty="0"/>
          </a:p>
          <a:p>
            <a:endParaRPr lang="ru-RU" dirty="0"/>
          </a:p>
        </p:txBody>
      </p:sp>
    </p:spTree>
    <p:extLst>
      <p:ext uri="{BB962C8B-B14F-4D97-AF65-F5344CB8AC3E}">
        <p14:creationId xmlns:p14="http://schemas.microsoft.com/office/powerpoint/2010/main" val="44063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0149" y="5167989"/>
            <a:ext cx="745792" cy="745792"/>
          </a:xfrm>
          <a:prstGeom prst="rect">
            <a:avLst/>
          </a:prstGeom>
        </p:spPr>
      </p:pic>
      <p:pic>
        <p:nvPicPr>
          <p:cNvPr id="27" name="Рисунок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7870" y="4367061"/>
            <a:ext cx="687585" cy="687585"/>
          </a:xfrm>
          <a:prstGeom prst="rect">
            <a:avLst/>
          </a:prstGeom>
        </p:spPr>
      </p:pic>
      <p:pic>
        <p:nvPicPr>
          <p:cNvPr id="26" name="Рисунок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0477" y="3509049"/>
            <a:ext cx="787223" cy="787223"/>
          </a:xfrm>
          <a:prstGeom prst="rect">
            <a:avLst/>
          </a:prstGeom>
        </p:spPr>
      </p:pic>
      <p:pic>
        <p:nvPicPr>
          <p:cNvPr id="24" name="Рисунок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4447" y="2721015"/>
            <a:ext cx="746633" cy="746633"/>
          </a:xfrm>
          <a:prstGeom prst="rect">
            <a:avLst/>
          </a:prstGeom>
        </p:spPr>
      </p:pic>
      <p:pic>
        <p:nvPicPr>
          <p:cNvPr id="22" name="Рисунок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86" y="1845266"/>
            <a:ext cx="820746" cy="820746"/>
          </a:xfrm>
          <a:prstGeom prst="rect">
            <a:avLst/>
          </a:prstGeom>
        </p:spPr>
      </p:pic>
      <p:pic>
        <p:nvPicPr>
          <p:cNvPr id="13" name="Рисунок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58371" y="1796342"/>
            <a:ext cx="967917" cy="967917"/>
          </a:xfrm>
          <a:prstGeom prst="rect">
            <a:avLst/>
          </a:prstGeom>
        </p:spPr>
      </p:pic>
      <p:sp>
        <p:nvSpPr>
          <p:cNvPr id="2" name="Заголовок 1"/>
          <p:cNvSpPr>
            <a:spLocks noGrp="1"/>
          </p:cNvSpPr>
          <p:nvPr>
            <p:ph type="title"/>
          </p:nvPr>
        </p:nvSpPr>
        <p:spPr/>
        <p:txBody>
          <a:bodyPr/>
          <a:lstStyle/>
          <a:p>
            <a:r>
              <a:rPr lang="en-US" dirty="0"/>
              <a:t>Company Awards</a:t>
            </a:r>
            <a:endParaRPr lang="ru-RU" dirty="0"/>
          </a:p>
        </p:txBody>
      </p:sp>
      <p:pic>
        <p:nvPicPr>
          <p:cNvPr id="5" name="Picture 4"/>
          <p:cNvPicPr>
            <a:picLocks noChangeAspect="1"/>
          </p:cNvPicPr>
          <p:nvPr/>
        </p:nvPicPr>
        <p:blipFill rotWithShape="1">
          <a:blip r:embed="rId8" cstate="screen">
            <a:extLst>
              <a:ext uri="{28A0092B-C50C-407E-A947-70E740481C1C}">
                <a14:useLocalDpi xmlns:a14="http://schemas.microsoft.com/office/drawing/2010/main"/>
              </a:ext>
            </a:extLst>
          </a:blip>
          <a:srcRect l="7663" t="16411" r="13522" b="16286"/>
          <a:stretch/>
        </p:blipFill>
        <p:spPr>
          <a:xfrm>
            <a:off x="1342150" y="1951140"/>
            <a:ext cx="1215014" cy="566430"/>
          </a:xfrm>
          <a:prstGeom prst="rect">
            <a:avLst/>
          </a:prstGeom>
        </p:spPr>
      </p:pic>
      <p:sp>
        <p:nvSpPr>
          <p:cNvPr id="21" name="TextBox 20"/>
          <p:cNvSpPr txBox="1"/>
          <p:nvPr/>
        </p:nvSpPr>
        <p:spPr>
          <a:xfrm>
            <a:off x="495982" y="2584845"/>
            <a:ext cx="3764532" cy="769441"/>
          </a:xfrm>
          <a:prstGeom prst="rect">
            <a:avLst/>
          </a:prstGeom>
          <a:noFill/>
        </p:spPr>
        <p:txBody>
          <a:bodyPr wrap="square" rtlCol="0">
            <a:spAutoFit/>
          </a:bodyPr>
          <a:lstStyle/>
          <a:p>
            <a:pPr>
              <a:buClr>
                <a:srgbClr val="C00000"/>
              </a:buClr>
            </a:pPr>
            <a:r>
              <a:rPr lang="en-US" sz="1150" dirty="0" err="1">
                <a:latin typeface="Roboto" panose="02000000000000000000" pitchFamily="2" charset="0"/>
                <a:ea typeface="Roboto" panose="02000000000000000000" pitchFamily="2" charset="0"/>
              </a:rPr>
              <a:t>Artezio</a:t>
            </a:r>
            <a:r>
              <a:rPr lang="en-US" sz="1150" dirty="0">
                <a:latin typeface="Roboto" panose="02000000000000000000" pitchFamily="2" charset="0"/>
                <a:ea typeface="Roboto" panose="02000000000000000000" pitchFamily="2" charset="0"/>
              </a:rPr>
              <a:t> has been included into the main list of the </a:t>
            </a:r>
            <a:r>
              <a:rPr lang="en-US" sz="1150" b="1" dirty="0">
                <a:latin typeface="Roboto" panose="02000000000000000000" pitchFamily="2" charset="0"/>
                <a:ea typeface="Roboto" panose="02000000000000000000" pitchFamily="2" charset="0"/>
                <a:cs typeface="Roboto Bold" panose="02000000000000000000" pitchFamily="2" charset="0"/>
              </a:rPr>
              <a:t>IAOP </a:t>
            </a:r>
          </a:p>
          <a:p>
            <a:pPr>
              <a:buClr>
                <a:srgbClr val="C00000"/>
              </a:buClr>
            </a:pPr>
            <a:r>
              <a:rPr lang="en-US" sz="1150" b="1" dirty="0">
                <a:latin typeface="Roboto" panose="02000000000000000000" pitchFamily="2" charset="0"/>
                <a:ea typeface="Roboto" panose="02000000000000000000" pitchFamily="2" charset="0"/>
                <a:cs typeface="Roboto Bold" panose="02000000000000000000" pitchFamily="2" charset="0"/>
              </a:rPr>
              <a:t>Global Outsourcing 100 in </a:t>
            </a:r>
            <a:r>
              <a:rPr lang="en-US" sz="1150" dirty="0">
                <a:latin typeface="Roboto" panose="02000000000000000000" pitchFamily="2" charset="0"/>
                <a:ea typeface="Roboto" panose="02000000000000000000" pitchFamily="2" charset="0"/>
              </a:rPr>
              <a:t>2010-2013, 2015-2018</a:t>
            </a:r>
          </a:p>
          <a:p>
            <a:pPr>
              <a:buClr>
                <a:srgbClr val="C00000"/>
              </a:buClr>
            </a:pPr>
            <a:endParaRPr lang="ru-RU" sz="1100" dirty="0">
              <a:latin typeface="Roboto Black"/>
            </a:endParaRPr>
          </a:p>
          <a:p>
            <a:pPr>
              <a:spcAft>
                <a:spcPts val="600"/>
              </a:spcAft>
              <a:buClr>
                <a:srgbClr val="C00000"/>
              </a:buClr>
            </a:pPr>
            <a:r>
              <a:rPr lang="en-US" sz="1000" dirty="0">
                <a:latin typeface="Roboto Bold" panose="02000000000000000000" pitchFamily="2" charset="0"/>
                <a:ea typeface="Roboto Bold" panose="02000000000000000000" pitchFamily="2" charset="0"/>
              </a:rPr>
              <a:t>Best Rising Stars in:</a:t>
            </a:r>
            <a:endParaRPr lang="ru-RU" sz="1000" dirty="0">
              <a:latin typeface="Roboto Bold" panose="02000000000000000000" pitchFamily="2" charset="0"/>
              <a:ea typeface="Roboto Bold" panose="02000000000000000000" pitchFamily="2" charset="0"/>
            </a:endParaRPr>
          </a:p>
        </p:txBody>
      </p:sp>
      <p:sp>
        <p:nvSpPr>
          <p:cNvPr id="16" name="Rectangle 15"/>
          <p:cNvSpPr/>
          <p:nvPr/>
        </p:nvSpPr>
        <p:spPr>
          <a:xfrm>
            <a:off x="5304957" y="2742416"/>
            <a:ext cx="3453095" cy="600164"/>
          </a:xfrm>
          <a:prstGeom prst="rect">
            <a:avLst/>
          </a:prstGeom>
        </p:spPr>
        <p:txBody>
          <a:bodyPr wrap="square">
            <a:spAutoFit/>
          </a:bodyPr>
          <a:lstStyle/>
          <a:p>
            <a:pPr lvl="0">
              <a:buClr>
                <a:srgbClr val="C00000"/>
              </a:buClr>
            </a:pPr>
            <a:r>
              <a:rPr lang="en-US" sz="1100" dirty="0"/>
              <a:t>Artezio is among 10 Central and Eastern European (CEE) software outsourcing leaders according to </a:t>
            </a:r>
            <a:r>
              <a:rPr lang="en-US" sz="1100" b="1" dirty="0">
                <a:latin typeface="Roboto Bold" panose="02000000000000000000" pitchFamily="2" charset="0"/>
                <a:ea typeface="Roboto Bold" panose="02000000000000000000" pitchFamily="2" charset="0"/>
                <a:cs typeface="Roboto Bold" panose="02000000000000000000" pitchFamily="2" charset="0"/>
              </a:rPr>
              <a:t>Gartner's top 30 </a:t>
            </a:r>
            <a:r>
              <a:rPr lang="en-US" sz="1100" dirty="0"/>
              <a:t>locations for offshore services.</a:t>
            </a:r>
            <a:endParaRPr lang="ru-RU" sz="1100" dirty="0"/>
          </a:p>
        </p:txBody>
      </p:sp>
      <p:sp>
        <p:nvSpPr>
          <p:cNvPr id="17" name="Rectangle 16"/>
          <p:cNvSpPr/>
          <p:nvPr/>
        </p:nvSpPr>
        <p:spPr>
          <a:xfrm>
            <a:off x="5304956" y="4419385"/>
            <a:ext cx="3375905" cy="600164"/>
          </a:xfrm>
          <a:prstGeom prst="rect">
            <a:avLst/>
          </a:prstGeom>
        </p:spPr>
        <p:txBody>
          <a:bodyPr wrap="square">
            <a:spAutoFit/>
          </a:bodyPr>
          <a:lstStyle/>
          <a:p>
            <a:pPr>
              <a:buClr>
                <a:srgbClr val="C00000"/>
              </a:buClr>
            </a:pPr>
            <a:r>
              <a:rPr lang="en-US" sz="1100" dirty="0"/>
              <a:t>Artezio ranked #6 in </a:t>
            </a:r>
            <a:r>
              <a:rPr lang="en-US" sz="1100" dirty="0">
                <a:ea typeface="Roboto Bold" panose="02000000000000000000" pitchFamily="2" charset="0"/>
                <a:cs typeface="Roboto Bold" panose="02000000000000000000" pitchFamily="2" charset="0"/>
              </a:rPr>
              <a:t>the </a:t>
            </a:r>
            <a:r>
              <a:rPr lang="en-US" sz="1100" b="1" dirty="0">
                <a:ea typeface="Roboto Bold" panose="02000000000000000000" pitchFamily="2" charset="0"/>
                <a:cs typeface="Roboto Bold" panose="02000000000000000000" pitchFamily="2" charset="0"/>
              </a:rPr>
              <a:t>Black Book of Outsourcing </a:t>
            </a:r>
            <a:r>
              <a:rPr lang="en-US" sz="1100" dirty="0"/>
              <a:t>among TOP 10 ITO Offshore: Eastern/Central Europe 2006.</a:t>
            </a:r>
            <a:endParaRPr lang="ru-RU" sz="1100" dirty="0"/>
          </a:p>
        </p:txBody>
      </p:sp>
      <p:sp>
        <p:nvSpPr>
          <p:cNvPr id="18" name="Rectangle 17"/>
          <p:cNvSpPr/>
          <p:nvPr/>
        </p:nvSpPr>
        <p:spPr>
          <a:xfrm>
            <a:off x="5281208" y="3567911"/>
            <a:ext cx="3453093" cy="600164"/>
          </a:xfrm>
          <a:prstGeom prst="rect">
            <a:avLst/>
          </a:prstGeom>
        </p:spPr>
        <p:txBody>
          <a:bodyPr wrap="square">
            <a:spAutoFit/>
          </a:bodyPr>
          <a:lstStyle/>
          <a:p>
            <a:pPr>
              <a:buClr>
                <a:srgbClr val="C00000"/>
              </a:buClr>
            </a:pPr>
            <a:r>
              <a:rPr lang="en-US" sz="1100" dirty="0"/>
              <a:t>Artezio is among 100 best outsourcing companies according to </a:t>
            </a:r>
            <a:r>
              <a:rPr lang="en-US" sz="1100" b="1" dirty="0"/>
              <a:t>the </a:t>
            </a:r>
            <a:r>
              <a:rPr lang="en-US" sz="1100" b="1" dirty="0">
                <a:latin typeface="Roboto Bold" panose="02000000000000000000" pitchFamily="2" charset="0"/>
                <a:ea typeface="Roboto Bold" panose="02000000000000000000" pitchFamily="2" charset="0"/>
                <a:cs typeface="Roboto Bold" panose="02000000000000000000" pitchFamily="2" charset="0"/>
              </a:rPr>
              <a:t>Global Services 100 </a:t>
            </a:r>
            <a:r>
              <a:rPr lang="en-US" sz="1100" b="1" dirty="0"/>
              <a:t>rating </a:t>
            </a:r>
            <a:r>
              <a:rPr lang="en-US" sz="1100" dirty="0"/>
              <a:t>by </a:t>
            </a:r>
            <a:r>
              <a:rPr lang="en-US" sz="1100" dirty="0" err="1"/>
              <a:t>NeoIT</a:t>
            </a:r>
            <a:r>
              <a:rPr lang="en-US" sz="1100" dirty="0"/>
              <a:t> in 2011 and 2013.</a:t>
            </a:r>
            <a:endParaRPr lang="ru-RU" sz="1100" dirty="0"/>
          </a:p>
        </p:txBody>
      </p:sp>
      <p:sp>
        <p:nvSpPr>
          <p:cNvPr id="19" name="Rectangle 18"/>
          <p:cNvSpPr/>
          <p:nvPr/>
        </p:nvSpPr>
        <p:spPr>
          <a:xfrm>
            <a:off x="5304956" y="1923620"/>
            <a:ext cx="3174025" cy="600164"/>
          </a:xfrm>
          <a:prstGeom prst="rect">
            <a:avLst/>
          </a:prstGeom>
        </p:spPr>
        <p:txBody>
          <a:bodyPr wrap="square">
            <a:spAutoFit/>
          </a:bodyPr>
          <a:lstStyle/>
          <a:p>
            <a:pPr lvl="0">
              <a:buClr>
                <a:srgbClr val="C00000"/>
              </a:buClr>
            </a:pPr>
            <a:r>
              <a:rPr lang="en-US" sz="1100" dirty="0"/>
              <a:t>Artezio is included into Software Magazine’s </a:t>
            </a:r>
            <a:r>
              <a:rPr lang="en-US" sz="1100" b="1" dirty="0">
                <a:ea typeface="Roboto Bold" panose="02000000000000000000" pitchFamily="2" charset="0"/>
                <a:cs typeface="Roboto Bold" panose="02000000000000000000" pitchFamily="2" charset="0"/>
              </a:rPr>
              <a:t>Software 500 </a:t>
            </a:r>
            <a:r>
              <a:rPr lang="en-US" sz="1100" dirty="0"/>
              <a:t>ranking of the world’s largest software and services providers in 2010-2016.</a:t>
            </a:r>
            <a:endParaRPr lang="ru-RU" sz="1100" dirty="0"/>
          </a:p>
        </p:txBody>
      </p:sp>
      <p:sp>
        <p:nvSpPr>
          <p:cNvPr id="20" name="Rectangle 19"/>
          <p:cNvSpPr/>
          <p:nvPr/>
        </p:nvSpPr>
        <p:spPr>
          <a:xfrm>
            <a:off x="5304958" y="5222881"/>
            <a:ext cx="3399655" cy="600164"/>
          </a:xfrm>
          <a:prstGeom prst="rect">
            <a:avLst/>
          </a:prstGeom>
        </p:spPr>
        <p:txBody>
          <a:bodyPr wrap="square">
            <a:spAutoFit/>
          </a:bodyPr>
          <a:lstStyle/>
          <a:p>
            <a:pPr lvl="0">
              <a:buClr>
                <a:srgbClr val="C00000"/>
              </a:buClr>
            </a:pPr>
            <a:r>
              <a:rPr lang="en-US" sz="1100" dirty="0"/>
              <a:t>Included into the Leader Matrix in Java, Web and QA according to the </a:t>
            </a:r>
            <a:r>
              <a:rPr lang="en-US" sz="1100" b="1" dirty="0">
                <a:latin typeface="Roboto Bold" panose="02000000000000000000" pitchFamily="2" charset="0"/>
                <a:ea typeface="Roboto Bold" panose="02000000000000000000" pitchFamily="2" charset="0"/>
                <a:cs typeface="Roboto Bold" panose="02000000000000000000" pitchFamily="2" charset="0"/>
              </a:rPr>
              <a:t>Clutch.co</a:t>
            </a:r>
            <a:r>
              <a:rPr lang="en-US" sz="1100" dirty="0"/>
              <a:t> innovative research company in 2015-2020</a:t>
            </a:r>
            <a:endParaRPr lang="ru-RU" sz="11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23" name="TextBox 22"/>
          <p:cNvSpPr txBox="1"/>
          <p:nvPr/>
        </p:nvSpPr>
        <p:spPr>
          <a:xfrm>
            <a:off x="501921" y="3321115"/>
            <a:ext cx="3764532" cy="214161"/>
          </a:xfrm>
          <a:prstGeom prst="rect">
            <a:avLst/>
          </a:prstGeom>
          <a:noFill/>
        </p:spPr>
        <p:txBody>
          <a:bodyPr wrap="square" rtlCol="0">
            <a:spAutoFit/>
          </a:bodyPr>
          <a:lstStyle/>
          <a:p>
            <a:pPr marL="171450" indent="-171450">
              <a:lnSpc>
                <a:spcPts val="900"/>
              </a:lnSpc>
              <a:spcAft>
                <a:spcPts val="600"/>
              </a:spcAft>
              <a:buBlip>
                <a:blip r:embed="rId9"/>
              </a:buBlip>
            </a:pPr>
            <a:r>
              <a:rPr lang="en-US" sz="1100" dirty="0">
                <a:ea typeface="Roboto" panose="02000000000000000000" pitchFamily="2" charset="0"/>
              </a:rPr>
              <a:t>Healthcare</a:t>
            </a:r>
          </a:p>
        </p:txBody>
      </p:sp>
      <p:sp>
        <p:nvSpPr>
          <p:cNvPr id="25" name="TextBox 24"/>
          <p:cNvSpPr txBox="1"/>
          <p:nvPr/>
        </p:nvSpPr>
        <p:spPr>
          <a:xfrm>
            <a:off x="501921" y="3474307"/>
            <a:ext cx="3764532" cy="214161"/>
          </a:xfrm>
          <a:prstGeom prst="rect">
            <a:avLst/>
          </a:prstGeom>
          <a:noFill/>
        </p:spPr>
        <p:txBody>
          <a:bodyPr wrap="square" rtlCol="0">
            <a:spAutoFit/>
          </a:bodyPr>
          <a:lstStyle/>
          <a:p>
            <a:pPr marL="171450" indent="-171450">
              <a:lnSpc>
                <a:spcPts val="900"/>
              </a:lnSpc>
              <a:spcAft>
                <a:spcPts val="600"/>
              </a:spcAft>
              <a:buBlip>
                <a:blip r:embed="rId9"/>
              </a:buBlip>
            </a:pPr>
            <a:r>
              <a:rPr lang="en-US" sz="1100" dirty="0">
                <a:ea typeface="Roboto" panose="02000000000000000000" pitchFamily="2" charset="0"/>
              </a:rPr>
              <a:t>Telecommunications</a:t>
            </a:r>
          </a:p>
        </p:txBody>
      </p:sp>
      <p:sp>
        <p:nvSpPr>
          <p:cNvPr id="29" name="TextBox 28"/>
          <p:cNvSpPr txBox="1"/>
          <p:nvPr/>
        </p:nvSpPr>
        <p:spPr>
          <a:xfrm>
            <a:off x="501921" y="3627499"/>
            <a:ext cx="3764532" cy="214161"/>
          </a:xfrm>
          <a:prstGeom prst="rect">
            <a:avLst/>
          </a:prstGeom>
          <a:noFill/>
        </p:spPr>
        <p:txBody>
          <a:bodyPr wrap="square" rtlCol="0">
            <a:spAutoFit/>
          </a:bodyPr>
          <a:lstStyle/>
          <a:p>
            <a:pPr marL="171450" indent="-171450">
              <a:lnSpc>
                <a:spcPts val="900"/>
              </a:lnSpc>
              <a:buBlip>
                <a:blip r:embed="rId9"/>
              </a:buBlip>
            </a:pPr>
            <a:r>
              <a:rPr lang="en-US" sz="1100" dirty="0">
                <a:ea typeface="Roboto" panose="02000000000000000000" pitchFamily="2" charset="0"/>
              </a:rPr>
              <a:t>Financial Services</a:t>
            </a:r>
            <a:endParaRPr lang="ru-RU" sz="1100" dirty="0">
              <a:ea typeface="Roboto" panose="02000000000000000000" pitchFamily="2" charset="0"/>
            </a:endParaRPr>
          </a:p>
        </p:txBody>
      </p:sp>
      <p:sp>
        <p:nvSpPr>
          <p:cNvPr id="30" name="TextBox 29"/>
          <p:cNvSpPr txBox="1"/>
          <p:nvPr/>
        </p:nvSpPr>
        <p:spPr>
          <a:xfrm>
            <a:off x="501921" y="3780691"/>
            <a:ext cx="3764532" cy="214161"/>
          </a:xfrm>
          <a:prstGeom prst="rect">
            <a:avLst/>
          </a:prstGeom>
          <a:noFill/>
        </p:spPr>
        <p:txBody>
          <a:bodyPr wrap="square" rtlCol="0">
            <a:spAutoFit/>
          </a:bodyPr>
          <a:lstStyle/>
          <a:p>
            <a:pPr marL="171450" indent="-171450">
              <a:lnSpc>
                <a:spcPts val="900"/>
              </a:lnSpc>
              <a:buBlip>
                <a:blip r:embed="rId9"/>
              </a:buBlip>
            </a:pPr>
            <a:r>
              <a:rPr lang="en-US" sz="1100" dirty="0">
                <a:ea typeface="Roboto" panose="02000000000000000000" pitchFamily="2" charset="0"/>
              </a:rPr>
              <a:t>Research &amp; Development</a:t>
            </a:r>
            <a:endParaRPr lang="ru-RU" sz="1100" dirty="0">
              <a:ea typeface="Roboto" panose="02000000000000000000" pitchFamily="2" charset="0"/>
            </a:endParaRPr>
          </a:p>
        </p:txBody>
      </p:sp>
      <p:sp>
        <p:nvSpPr>
          <p:cNvPr id="31" name="TextBox 30"/>
          <p:cNvSpPr txBox="1"/>
          <p:nvPr/>
        </p:nvSpPr>
        <p:spPr>
          <a:xfrm>
            <a:off x="501921" y="4087075"/>
            <a:ext cx="3764532" cy="214161"/>
          </a:xfrm>
          <a:prstGeom prst="rect">
            <a:avLst/>
          </a:prstGeom>
          <a:noFill/>
        </p:spPr>
        <p:txBody>
          <a:bodyPr wrap="square" rtlCol="0">
            <a:spAutoFit/>
          </a:bodyPr>
          <a:lstStyle/>
          <a:p>
            <a:pPr marL="171450" indent="-171450">
              <a:lnSpc>
                <a:spcPts val="900"/>
              </a:lnSpc>
              <a:spcAft>
                <a:spcPts val="600"/>
              </a:spcAft>
              <a:buBlip>
                <a:blip r:embed="rId9"/>
              </a:buBlip>
            </a:pPr>
            <a:r>
              <a:rPr lang="en-US" sz="1100" dirty="0">
                <a:ea typeface="Roboto" panose="02000000000000000000" pitchFamily="2" charset="0"/>
              </a:rPr>
              <a:t>No. of Centers worldwide.</a:t>
            </a:r>
            <a:endParaRPr lang="ru-RU" sz="1100" dirty="0">
              <a:ea typeface="Roboto" panose="02000000000000000000" pitchFamily="2" charset="0"/>
            </a:endParaRPr>
          </a:p>
        </p:txBody>
      </p:sp>
      <p:sp>
        <p:nvSpPr>
          <p:cNvPr id="32" name="TextBox 31"/>
          <p:cNvSpPr txBox="1"/>
          <p:nvPr/>
        </p:nvSpPr>
        <p:spPr>
          <a:xfrm>
            <a:off x="495982" y="4284459"/>
            <a:ext cx="3764532" cy="438582"/>
          </a:xfrm>
          <a:prstGeom prst="rect">
            <a:avLst/>
          </a:prstGeom>
          <a:noFill/>
        </p:spPr>
        <p:txBody>
          <a:bodyPr wrap="square" rtlCol="0">
            <a:spAutoFit/>
          </a:bodyPr>
          <a:lstStyle/>
          <a:p>
            <a:pPr>
              <a:spcAft>
                <a:spcPts val="600"/>
              </a:spcAft>
              <a:buClr>
                <a:srgbClr val="C00000"/>
              </a:buClr>
            </a:pPr>
            <a:r>
              <a:rPr lang="en-US" sz="1000" dirty="0">
                <a:latin typeface="Roboto Bold" panose="02000000000000000000" pitchFamily="2" charset="0"/>
                <a:ea typeface="Roboto Bold" panose="02000000000000000000" pitchFamily="2" charset="0"/>
              </a:rPr>
              <a:t>Best Rising Stars by Region Served:</a:t>
            </a:r>
            <a:endParaRPr lang="ru-RU" sz="1000" dirty="0">
              <a:latin typeface="Roboto Bold" panose="02000000000000000000" pitchFamily="2" charset="0"/>
              <a:ea typeface="Roboto Bold" panose="02000000000000000000" pitchFamily="2" charset="0"/>
            </a:endParaRPr>
          </a:p>
          <a:p>
            <a:pPr marL="171450" indent="-171450">
              <a:lnSpc>
                <a:spcPts val="900"/>
              </a:lnSpc>
              <a:spcAft>
                <a:spcPts val="600"/>
              </a:spcAft>
              <a:buClr>
                <a:srgbClr val="C00000"/>
              </a:buClr>
              <a:buBlip>
                <a:blip r:embed="rId9"/>
              </a:buBlip>
            </a:pPr>
            <a:r>
              <a:rPr lang="en-US" sz="1100" dirty="0">
                <a:ea typeface="Roboto" panose="02000000000000000000" pitchFamily="2" charset="0"/>
              </a:rPr>
              <a:t>Western Europe</a:t>
            </a:r>
            <a:endParaRPr lang="ru-RU" sz="1100" dirty="0">
              <a:ea typeface="Roboto" panose="02000000000000000000" pitchFamily="2" charset="0"/>
            </a:endParaRPr>
          </a:p>
        </p:txBody>
      </p:sp>
      <p:sp>
        <p:nvSpPr>
          <p:cNvPr id="33" name="TextBox 32"/>
          <p:cNvSpPr txBox="1"/>
          <p:nvPr/>
        </p:nvSpPr>
        <p:spPr>
          <a:xfrm>
            <a:off x="495982" y="4755280"/>
            <a:ext cx="3764532" cy="246221"/>
          </a:xfrm>
          <a:prstGeom prst="rect">
            <a:avLst/>
          </a:prstGeom>
          <a:noFill/>
        </p:spPr>
        <p:txBody>
          <a:bodyPr wrap="square" rtlCol="0">
            <a:spAutoFit/>
          </a:bodyPr>
          <a:lstStyle/>
          <a:p>
            <a:pPr>
              <a:spcAft>
                <a:spcPts val="600"/>
              </a:spcAft>
              <a:buClr>
                <a:srgbClr val="C00000"/>
              </a:buClr>
            </a:pPr>
            <a:r>
              <a:rPr lang="en-US" sz="1000" dirty="0">
                <a:latin typeface="Roboto Bold" panose="02000000000000000000" pitchFamily="2" charset="0"/>
                <a:ea typeface="Roboto Bold" panose="02000000000000000000" pitchFamily="2" charset="0"/>
              </a:rPr>
              <a:t>Best Rising Stars by Region Served:</a:t>
            </a:r>
            <a:endParaRPr lang="ru-RU" sz="1000" dirty="0">
              <a:latin typeface="Roboto Bold" panose="02000000000000000000" pitchFamily="2" charset="0"/>
              <a:ea typeface="Roboto Bold" panose="02000000000000000000" pitchFamily="2" charset="0"/>
            </a:endParaRPr>
          </a:p>
        </p:txBody>
      </p:sp>
      <p:sp>
        <p:nvSpPr>
          <p:cNvPr id="34" name="TextBox 33"/>
          <p:cNvSpPr txBox="1"/>
          <p:nvPr/>
        </p:nvSpPr>
        <p:spPr>
          <a:xfrm>
            <a:off x="501921" y="4959943"/>
            <a:ext cx="3764532" cy="214161"/>
          </a:xfrm>
          <a:prstGeom prst="rect">
            <a:avLst/>
          </a:prstGeom>
          <a:noFill/>
        </p:spPr>
        <p:txBody>
          <a:bodyPr wrap="square" rtlCol="0">
            <a:spAutoFit/>
          </a:bodyPr>
          <a:lstStyle/>
          <a:p>
            <a:pPr marL="171450" indent="-171450">
              <a:lnSpc>
                <a:spcPts val="900"/>
              </a:lnSpc>
              <a:spcAft>
                <a:spcPts val="600"/>
              </a:spcAft>
              <a:buBlip>
                <a:blip r:embed="rId9"/>
              </a:buBlip>
            </a:pPr>
            <a:r>
              <a:rPr lang="en-US" sz="1100" dirty="0">
                <a:ea typeface="Roboto" panose="02000000000000000000" pitchFamily="2" charset="0"/>
              </a:rPr>
              <a:t>USA</a:t>
            </a:r>
          </a:p>
        </p:txBody>
      </p:sp>
      <p:pic>
        <p:nvPicPr>
          <p:cNvPr id="36" name="Рисунок 3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4964" y="5377141"/>
            <a:ext cx="739073" cy="745792"/>
          </a:xfrm>
          <a:prstGeom prst="rect">
            <a:avLst/>
          </a:prstGeom>
        </p:spPr>
      </p:pic>
      <p:sp>
        <p:nvSpPr>
          <p:cNvPr id="37" name="Rectangle 19"/>
          <p:cNvSpPr/>
          <p:nvPr/>
        </p:nvSpPr>
        <p:spPr>
          <a:xfrm>
            <a:off x="1344538" y="5503283"/>
            <a:ext cx="3399655" cy="430887"/>
          </a:xfrm>
          <a:prstGeom prst="rect">
            <a:avLst/>
          </a:prstGeom>
        </p:spPr>
        <p:txBody>
          <a:bodyPr wrap="square">
            <a:spAutoFit/>
          </a:bodyPr>
          <a:lstStyle/>
          <a:p>
            <a:pPr lvl="0">
              <a:buClr>
                <a:srgbClr val="C00000"/>
              </a:buClr>
            </a:pPr>
            <a:r>
              <a:rPr lang="en-US" sz="1100" b="1" dirty="0">
                <a:latin typeface="Roboto Bold" panose="02000000000000000000" pitchFamily="2" charset="0"/>
                <a:ea typeface="Roboto Bold" panose="02000000000000000000" pitchFamily="2" charset="0"/>
                <a:cs typeface="Roboto Bold" panose="02000000000000000000" pitchFamily="2" charset="0"/>
              </a:rPr>
              <a:t>Inc. 5000 List</a:t>
            </a:r>
            <a:r>
              <a:rPr lang="en-US" sz="1100" dirty="0"/>
              <a:t> of Europe’s</a:t>
            </a:r>
            <a:br>
              <a:rPr lang="en-US" sz="1100" dirty="0"/>
            </a:br>
            <a:r>
              <a:rPr lang="en-US" sz="1100" dirty="0"/>
              <a:t>Fastest-Growing Companies 2018</a:t>
            </a:r>
            <a:endParaRPr lang="ru-RU" sz="11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38" name="TextBox 37"/>
          <p:cNvSpPr txBox="1"/>
          <p:nvPr/>
        </p:nvSpPr>
        <p:spPr>
          <a:xfrm>
            <a:off x="501921" y="3933883"/>
            <a:ext cx="3764532" cy="214161"/>
          </a:xfrm>
          <a:prstGeom prst="rect">
            <a:avLst/>
          </a:prstGeom>
          <a:noFill/>
        </p:spPr>
        <p:txBody>
          <a:bodyPr wrap="square" rtlCol="0">
            <a:spAutoFit/>
          </a:bodyPr>
          <a:lstStyle/>
          <a:p>
            <a:pPr marL="171450" indent="-171450">
              <a:lnSpc>
                <a:spcPts val="900"/>
              </a:lnSpc>
              <a:spcAft>
                <a:spcPts val="600"/>
              </a:spcAft>
              <a:buBlip>
                <a:blip r:embed="rId9"/>
              </a:buBlip>
            </a:pPr>
            <a:r>
              <a:rPr lang="en-US" sz="1100" dirty="0">
                <a:ea typeface="Roboto" panose="02000000000000000000" pitchFamily="2" charset="0"/>
              </a:rPr>
              <a:t>Services Information / Comm. Technology Services;</a:t>
            </a:r>
            <a:endParaRPr lang="ru-RU" sz="1100" dirty="0">
              <a:ea typeface="Roboto" panose="02000000000000000000" pitchFamily="2" charset="0"/>
            </a:endParaRPr>
          </a:p>
        </p:txBody>
      </p:sp>
    </p:spTree>
    <p:extLst>
      <p:ext uri="{BB962C8B-B14F-4D97-AF65-F5344CB8AC3E}">
        <p14:creationId xmlns:p14="http://schemas.microsoft.com/office/powerpoint/2010/main" val="404392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364988" y="1162844"/>
            <a:ext cx="8150362" cy="483394"/>
          </a:xfrm>
        </p:spPr>
        <p:txBody>
          <a:bodyPr/>
          <a:lstStyle/>
          <a:p>
            <a:r>
              <a:rPr lang="en-US" dirty="0">
                <a:latin typeface="Roboto Black"/>
              </a:rPr>
              <a:t>Industries</a:t>
            </a:r>
            <a:endParaRPr lang="ru-RU" dirty="0">
              <a:latin typeface="Roboto Black"/>
            </a:endParaRPr>
          </a:p>
        </p:txBody>
      </p:sp>
      <p:pic>
        <p:nvPicPr>
          <p:cNvPr id="4" name="Picture 3"/>
          <p:cNvPicPr>
            <a:picLocks noChangeAspect="1"/>
          </p:cNvPicPr>
          <p:nvPr/>
        </p:nvPicPr>
        <p:blipFill>
          <a:blip r:embed="rId2"/>
          <a:stretch>
            <a:fillRect/>
          </a:stretch>
        </p:blipFill>
        <p:spPr>
          <a:xfrm>
            <a:off x="0" y="1610747"/>
            <a:ext cx="7936523" cy="4620887"/>
          </a:xfrm>
          <a:prstGeom prst="rect">
            <a:avLst/>
          </a:prstGeom>
        </p:spPr>
      </p:pic>
    </p:spTree>
    <p:extLst>
      <p:ext uri="{BB962C8B-B14F-4D97-AF65-F5344CB8AC3E}">
        <p14:creationId xmlns:p14="http://schemas.microsoft.com/office/powerpoint/2010/main" val="291912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Locations</a:t>
            </a:r>
            <a:endParaRPr lang="ru-RU"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4988" y="1724046"/>
            <a:ext cx="7543238" cy="3921836"/>
          </a:xfrm>
          <a:prstGeom prst="rect">
            <a:avLst/>
          </a:prstGeom>
        </p:spPr>
      </p:pic>
      <p:sp>
        <p:nvSpPr>
          <p:cNvPr id="4" name="Rectangle 3"/>
          <p:cNvSpPr/>
          <p:nvPr/>
        </p:nvSpPr>
        <p:spPr>
          <a:xfrm>
            <a:off x="364989" y="4659782"/>
            <a:ext cx="1961246" cy="707886"/>
          </a:xfrm>
          <a:prstGeom prst="rect">
            <a:avLst/>
          </a:prstGeom>
        </p:spPr>
        <p:txBody>
          <a:bodyPr wrap="square">
            <a:spAutoFit/>
          </a:bodyPr>
          <a:lstStyle/>
          <a:p>
            <a:pPr lvl="0">
              <a:lnSpc>
                <a:spcPts val="1200"/>
              </a:lnSpc>
              <a:defRPr/>
            </a:pPr>
            <a:r>
              <a:rPr lang="ru-RU" sz="1000" dirty="0" err="1">
                <a:solidFill>
                  <a:srgbClr val="93979B"/>
                </a:solidFill>
                <a:latin typeface="Roboto" panose="02000000000000000000" pitchFamily="2" charset="0"/>
                <a:ea typeface="Roboto" panose="02000000000000000000" pitchFamily="2" charset="0"/>
              </a:rPr>
              <a:t>Artezio</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provides</a:t>
            </a:r>
            <a:r>
              <a:rPr lang="ru-RU" sz="1000" dirty="0">
                <a:solidFill>
                  <a:srgbClr val="93979B"/>
                </a:solidFill>
                <a:latin typeface="Roboto" panose="02000000000000000000" pitchFamily="2" charset="0"/>
                <a:ea typeface="Roboto" panose="02000000000000000000" pitchFamily="2" charset="0"/>
              </a:rPr>
              <a:t> IT </a:t>
            </a:r>
            <a:r>
              <a:rPr lang="ru-RU" sz="1000" dirty="0" err="1">
                <a:solidFill>
                  <a:srgbClr val="93979B"/>
                </a:solidFill>
                <a:latin typeface="Roboto" panose="02000000000000000000" pitchFamily="2" charset="0"/>
                <a:ea typeface="Roboto" panose="02000000000000000000" pitchFamily="2" charset="0"/>
              </a:rPr>
              <a:t>services</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to</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companies</a:t>
            </a:r>
            <a:r>
              <a:rPr lang="ru-RU" sz="1000" dirty="0">
                <a:solidFill>
                  <a:srgbClr val="93979B"/>
                </a:solidFill>
                <a:latin typeface="Roboto" panose="02000000000000000000" pitchFamily="2" charset="0"/>
                <a:ea typeface="Roboto" panose="02000000000000000000" pitchFamily="2" charset="0"/>
              </a:rPr>
              <a:t> from </a:t>
            </a:r>
            <a:r>
              <a:rPr lang="ru-RU" sz="1000" dirty="0" err="1">
                <a:solidFill>
                  <a:srgbClr val="93979B"/>
                </a:solidFill>
                <a:latin typeface="Roboto" panose="02000000000000000000" pitchFamily="2" charset="0"/>
                <a:ea typeface="Roboto" panose="02000000000000000000" pitchFamily="2" charset="0"/>
              </a:rPr>
              <a:t>the</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United</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States</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Western</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Europe</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Israel</a:t>
            </a:r>
            <a:r>
              <a:rPr lang="ru-RU" sz="1000" dirty="0">
                <a:solidFill>
                  <a:srgbClr val="93979B"/>
                </a:solidFill>
                <a:latin typeface="Roboto" panose="02000000000000000000" pitchFamily="2" charset="0"/>
                <a:ea typeface="Roboto" panose="02000000000000000000" pitchFamily="2" charset="0"/>
              </a:rPr>
              <a:t> </a:t>
            </a:r>
            <a:r>
              <a:rPr lang="en-US" sz="1000" dirty="0">
                <a:solidFill>
                  <a:srgbClr val="93979B"/>
                </a:solidFill>
                <a:latin typeface="Roboto" panose="02000000000000000000" pitchFamily="2" charset="0"/>
                <a:ea typeface="Roboto" panose="02000000000000000000" pitchFamily="2" charset="0"/>
              </a:rPr>
              <a:t>and</a:t>
            </a:r>
            <a:r>
              <a:rPr lang="ru-RU" sz="1000" dirty="0">
                <a:solidFill>
                  <a:srgbClr val="93979B"/>
                </a:solidFill>
                <a:latin typeface="Roboto" panose="02000000000000000000" pitchFamily="2" charset="0"/>
                <a:ea typeface="Roboto" panose="02000000000000000000" pitchFamily="2" charset="0"/>
              </a:rPr>
              <a:t> </a:t>
            </a:r>
            <a:r>
              <a:rPr lang="ru-RU" sz="1000" dirty="0" err="1">
                <a:solidFill>
                  <a:srgbClr val="93979B"/>
                </a:solidFill>
                <a:latin typeface="Roboto" panose="02000000000000000000" pitchFamily="2" charset="0"/>
                <a:ea typeface="Roboto" panose="02000000000000000000" pitchFamily="2" charset="0"/>
              </a:rPr>
              <a:t>Japan</a:t>
            </a:r>
            <a:endParaRPr lang="ru-RU" dirty="0">
              <a:solidFill>
                <a:srgbClr val="93979B"/>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8425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373225" y="1327600"/>
            <a:ext cx="1772097" cy="852891"/>
          </a:xfrm>
        </p:spPr>
        <p:txBody>
          <a:bodyPr/>
          <a:lstStyle/>
          <a:p>
            <a:r>
              <a:rPr lang="en-US" dirty="0">
                <a:latin typeface="Roboto Black"/>
              </a:rPr>
              <a:t>Featured Clients</a:t>
            </a:r>
            <a:endParaRPr lang="ru-RU" dirty="0">
              <a:latin typeface="Roboto Black"/>
            </a:endParaRPr>
          </a:p>
        </p:txBody>
      </p:sp>
      <p:pic>
        <p:nvPicPr>
          <p:cNvPr id="3" name="Picture 2"/>
          <p:cNvPicPr>
            <a:picLocks noChangeAspect="1"/>
          </p:cNvPicPr>
          <p:nvPr/>
        </p:nvPicPr>
        <p:blipFill>
          <a:blip r:embed="rId2"/>
          <a:stretch>
            <a:fillRect/>
          </a:stretch>
        </p:blipFill>
        <p:spPr>
          <a:xfrm>
            <a:off x="2274276" y="1029433"/>
            <a:ext cx="6535171" cy="4878997"/>
          </a:xfrm>
          <a:prstGeom prst="rect">
            <a:avLst/>
          </a:prstGeom>
        </p:spPr>
      </p:pic>
    </p:spTree>
    <p:extLst>
      <p:ext uri="{BB962C8B-B14F-4D97-AF65-F5344CB8AC3E}">
        <p14:creationId xmlns:p14="http://schemas.microsoft.com/office/powerpoint/2010/main" val="84682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Roboto Black"/>
              </a:rPr>
              <a:t>Artezio Advantages</a:t>
            </a:r>
            <a:endParaRPr lang="ru-RU" dirty="0">
              <a:latin typeface="Roboto Black"/>
            </a:endParaRPr>
          </a:p>
        </p:txBody>
      </p:sp>
      <p:sp>
        <p:nvSpPr>
          <p:cNvPr id="7" name="Text Placeholder 6"/>
          <p:cNvSpPr>
            <a:spLocks noGrp="1"/>
          </p:cNvSpPr>
          <p:nvPr>
            <p:ph type="body" sz="quarter" idx="14"/>
          </p:nvPr>
        </p:nvSpPr>
        <p:spPr>
          <a:xfrm>
            <a:off x="364988" y="1909440"/>
            <a:ext cx="4453197" cy="4069329"/>
          </a:xfrm>
        </p:spPr>
        <p:txBody>
          <a:bodyPr/>
          <a:lstStyle/>
          <a:p>
            <a:pPr marL="162000" indent="-162000"/>
            <a:r>
              <a:rPr lang="en-US" dirty="0">
                <a:solidFill>
                  <a:srgbClr val="4B4B4B"/>
                </a:solidFill>
              </a:rPr>
              <a:t>Deep industry domains expertise: Financial, Technology (internet and ISVs), Pharmaceutical and Healthcare</a:t>
            </a:r>
          </a:p>
          <a:p>
            <a:pPr marL="162000" indent="-162000"/>
            <a:r>
              <a:rPr lang="en-US" dirty="0">
                <a:solidFill>
                  <a:srgbClr val="4B4B4B"/>
                </a:solidFill>
              </a:rPr>
              <a:t>Over 1000 successful projects delivered and confirmed by customer references</a:t>
            </a:r>
          </a:p>
          <a:p>
            <a:pPr marL="162000" indent="-162000"/>
            <a:r>
              <a:rPr lang="en-US" dirty="0">
                <a:solidFill>
                  <a:srgbClr val="4B4B4B"/>
                </a:solidFill>
              </a:rPr>
              <a:t>Low attrition rate (8-10% annually) and high scalability because of multiple locations</a:t>
            </a:r>
          </a:p>
          <a:p>
            <a:pPr marL="162000" indent="-162000"/>
            <a:r>
              <a:rPr lang="en-US" dirty="0">
                <a:solidFill>
                  <a:srgbClr val="4B4B4B"/>
                </a:solidFill>
              </a:rPr>
              <a:t>Quality assurance and control confirmed</a:t>
            </a:r>
            <a:br>
              <a:rPr lang="en-US" dirty="0">
                <a:solidFill>
                  <a:srgbClr val="4B4B4B"/>
                </a:solidFill>
              </a:rPr>
            </a:br>
            <a:r>
              <a:rPr lang="en-US" dirty="0">
                <a:solidFill>
                  <a:srgbClr val="4B4B4B"/>
                </a:solidFill>
              </a:rPr>
              <a:t>by ISO 9001:2015 certificate</a:t>
            </a:r>
          </a:p>
          <a:p>
            <a:pPr marL="162000" indent="-162000"/>
            <a:r>
              <a:rPr lang="en-US" dirty="0">
                <a:solidFill>
                  <a:srgbClr val="4B4B4B"/>
                </a:solidFill>
              </a:rPr>
              <a:t>Investment in R&amp;D activities - 12% of company turnover</a:t>
            </a:r>
          </a:p>
          <a:p>
            <a:pPr marL="162000" indent="-162000"/>
            <a:r>
              <a:rPr lang="en-US" dirty="0">
                <a:solidFill>
                  <a:srgbClr val="4B4B4B"/>
                </a:solidFill>
              </a:rPr>
              <a:t>In-house mobile and SaaS products</a:t>
            </a:r>
          </a:p>
          <a:p>
            <a:pPr marL="162000" indent="-162000"/>
            <a:r>
              <a:rPr lang="en-US" dirty="0">
                <a:solidFill>
                  <a:srgbClr val="4B4B4B"/>
                </a:solidFill>
              </a:rPr>
              <a:t>Over 90% certified software engineers</a:t>
            </a:r>
          </a:p>
          <a:p>
            <a:pPr marL="162000" indent="-162000"/>
            <a:r>
              <a:rPr lang="en-US" dirty="0">
                <a:solidFill>
                  <a:srgbClr val="4B4B4B"/>
                </a:solidFill>
              </a:rPr>
              <a:t>Financial stability</a:t>
            </a:r>
            <a:endParaRPr lang="ru-RU" dirty="0">
              <a:solidFill>
                <a:srgbClr val="4B4B4B"/>
              </a:solidFill>
            </a:endParaRPr>
          </a:p>
        </p:txBody>
      </p:sp>
    </p:spTree>
    <p:extLst>
      <p:ext uri="{BB962C8B-B14F-4D97-AF65-F5344CB8AC3E}">
        <p14:creationId xmlns:p14="http://schemas.microsoft.com/office/powerpoint/2010/main" val="349999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274" y="-18411"/>
            <a:ext cx="9156274" cy="6228967"/>
          </a:xfrm>
          <a:prstGeom prst="rect">
            <a:avLst/>
          </a:prstGeom>
        </p:spPr>
      </p:pic>
      <p:sp>
        <p:nvSpPr>
          <p:cNvPr id="7" name="Заголовок 5"/>
          <p:cNvSpPr txBox="1">
            <a:spLocks/>
          </p:cNvSpPr>
          <p:nvPr/>
        </p:nvSpPr>
        <p:spPr>
          <a:xfrm>
            <a:off x="364988" y="1162844"/>
            <a:ext cx="8150362" cy="483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a:latin typeface="Roboto Medium" panose="02000000000000000000" pitchFamily="2" charset="0"/>
                <a:ea typeface="Roboto Medium" panose="02000000000000000000" pitchFamily="2" charset="0"/>
                <a:cs typeface="Roboto Medium" panose="02000000000000000000" pitchFamily="2" charset="0"/>
              </a:rPr>
              <a:t>Business Models</a:t>
            </a:r>
            <a:endParaRPr lang="ru-RU" sz="26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9" name="TextBox 8"/>
          <p:cNvSpPr txBox="1"/>
          <p:nvPr/>
        </p:nvSpPr>
        <p:spPr>
          <a:xfrm>
            <a:off x="3490635" y="2402836"/>
            <a:ext cx="2422850" cy="605294"/>
          </a:xfrm>
          <a:prstGeom prst="rect">
            <a:avLst/>
          </a:prstGeom>
          <a:noFill/>
        </p:spPr>
        <p:txBody>
          <a:bodyPr wrap="square" rtlCol="0">
            <a:spAutoFit/>
          </a:bodyPr>
          <a:lstStyle/>
          <a:p>
            <a:pPr>
              <a:lnSpc>
                <a:spcPts val="2000"/>
              </a:lnSpc>
            </a:pPr>
            <a:r>
              <a:rPr lang="en-US" sz="1700" b="1" dirty="0">
                <a:solidFill>
                  <a:srgbClr val="2E2F38"/>
                </a:solidFill>
                <a:latin typeface="Roboto Bold" panose="02000000000000000000" pitchFamily="2" charset="0"/>
                <a:ea typeface="Roboto Bold" panose="02000000000000000000" pitchFamily="2" charset="0"/>
                <a:cs typeface="Roboto Bold" panose="02000000000000000000" pitchFamily="2" charset="0"/>
              </a:rPr>
              <a:t>Dedicated development center</a:t>
            </a:r>
            <a:endParaRPr lang="ru-RU" sz="1700" b="1" dirty="0">
              <a:solidFill>
                <a:srgbClr val="2E2F38"/>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0" name="TextBox 9"/>
          <p:cNvSpPr txBox="1"/>
          <p:nvPr/>
        </p:nvSpPr>
        <p:spPr>
          <a:xfrm>
            <a:off x="4288729" y="4266812"/>
            <a:ext cx="1582093" cy="348813"/>
          </a:xfrm>
          <a:prstGeom prst="rect">
            <a:avLst/>
          </a:prstGeom>
          <a:noFill/>
        </p:spPr>
        <p:txBody>
          <a:bodyPr wrap="square" rtlCol="0">
            <a:spAutoFit/>
          </a:bodyPr>
          <a:lstStyle/>
          <a:p>
            <a:pPr algn="ctr">
              <a:lnSpc>
                <a:spcPts val="2000"/>
              </a:lnSpc>
            </a:pPr>
            <a:r>
              <a:rPr lang="en-US" sz="1700" b="1" dirty="0">
                <a:solidFill>
                  <a:srgbClr val="2E2F38"/>
                </a:solidFill>
                <a:latin typeface="Roboto Bold" panose="02000000000000000000" pitchFamily="2" charset="0"/>
                <a:ea typeface="Roboto Bold" panose="02000000000000000000" pitchFamily="2" charset="0"/>
                <a:cs typeface="Roboto Bold" panose="02000000000000000000" pitchFamily="2" charset="0"/>
              </a:rPr>
              <a:t>Outsourcing</a:t>
            </a:r>
            <a:endParaRPr lang="ru-RU" sz="1700" b="1" dirty="0">
              <a:solidFill>
                <a:srgbClr val="2E2F38"/>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3" name="TextBox 12"/>
          <p:cNvSpPr txBox="1"/>
          <p:nvPr/>
        </p:nvSpPr>
        <p:spPr>
          <a:xfrm>
            <a:off x="7031634" y="1482298"/>
            <a:ext cx="1418895" cy="348813"/>
          </a:xfrm>
          <a:prstGeom prst="rect">
            <a:avLst/>
          </a:prstGeom>
          <a:noFill/>
        </p:spPr>
        <p:txBody>
          <a:bodyPr wrap="square" rtlCol="0">
            <a:spAutoFit/>
          </a:bodyPr>
          <a:lstStyle/>
          <a:p>
            <a:pPr algn="ctr">
              <a:lnSpc>
                <a:spcPts val="2000"/>
              </a:lnSpc>
            </a:pPr>
            <a:r>
              <a:rPr lang="en-US" sz="1700" dirty="0" err="1">
                <a:solidFill>
                  <a:srgbClr val="2E2F38"/>
                </a:solidFill>
                <a:latin typeface="Roboto Bold" panose="02000000000000000000" pitchFamily="2" charset="0"/>
                <a:ea typeface="Roboto Bold" panose="02000000000000000000" pitchFamily="2" charset="0"/>
                <a:cs typeface="Roboto Bold" panose="02000000000000000000" pitchFamily="2" charset="0"/>
              </a:rPr>
              <a:t>Outstaffing</a:t>
            </a:r>
            <a:endParaRPr lang="ru-RU" sz="1700" dirty="0">
              <a:solidFill>
                <a:srgbClr val="2E2F38"/>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4" name="TextBox 13"/>
          <p:cNvSpPr txBox="1"/>
          <p:nvPr/>
        </p:nvSpPr>
        <p:spPr>
          <a:xfrm>
            <a:off x="7007086" y="3630218"/>
            <a:ext cx="1418895" cy="326371"/>
          </a:xfrm>
          <a:prstGeom prst="rect">
            <a:avLst/>
          </a:prstGeom>
          <a:noFill/>
        </p:spPr>
        <p:txBody>
          <a:bodyPr wrap="square" rtlCol="0">
            <a:spAutoFit/>
          </a:bodyPr>
          <a:lstStyle/>
          <a:p>
            <a:pPr algn="ctr">
              <a:lnSpc>
                <a:spcPts val="2000"/>
              </a:lnSpc>
            </a:pPr>
            <a:r>
              <a:rPr lang="en-US" sz="1300" dirty="0">
                <a:solidFill>
                  <a:srgbClr val="2E2F38"/>
                </a:solidFill>
                <a:latin typeface="Roboto Light" panose="02000000000000000000" pitchFamily="2" charset="0"/>
                <a:ea typeface="Roboto Light" panose="02000000000000000000" pitchFamily="2" charset="0"/>
                <a:cs typeface="Roboto Light" panose="02000000000000000000" pitchFamily="2" charset="0"/>
              </a:rPr>
              <a:t>Client</a:t>
            </a:r>
            <a:endParaRPr lang="ru-RU" sz="1300" dirty="0">
              <a:solidFill>
                <a:srgbClr val="2E2F38"/>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p:cNvSpPr txBox="1"/>
          <p:nvPr/>
        </p:nvSpPr>
        <p:spPr>
          <a:xfrm>
            <a:off x="1084966" y="4022981"/>
            <a:ext cx="1418895" cy="348813"/>
          </a:xfrm>
          <a:prstGeom prst="rect">
            <a:avLst/>
          </a:prstGeom>
          <a:noFill/>
        </p:spPr>
        <p:txBody>
          <a:bodyPr wrap="square" rtlCol="0">
            <a:spAutoFit/>
          </a:bodyPr>
          <a:lstStyle/>
          <a:p>
            <a:pPr algn="ctr">
              <a:lnSpc>
                <a:spcPts val="2000"/>
              </a:lnSpc>
            </a:pPr>
            <a:r>
              <a:rPr lang="en-US" sz="1700" dirty="0">
                <a:solidFill>
                  <a:srgbClr val="2E2F38"/>
                </a:solidFill>
                <a:latin typeface="Roboto Light" panose="02000000000000000000" pitchFamily="2" charset="0"/>
                <a:ea typeface="Roboto Light" panose="02000000000000000000" pitchFamily="2" charset="0"/>
                <a:cs typeface="Roboto Light" panose="02000000000000000000" pitchFamily="2" charset="0"/>
              </a:rPr>
              <a:t>Client</a:t>
            </a:r>
            <a:endParaRPr lang="ru-RU" sz="1700" dirty="0">
              <a:solidFill>
                <a:srgbClr val="2E2F38"/>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 name="TextBox 16"/>
          <p:cNvSpPr txBox="1"/>
          <p:nvPr/>
        </p:nvSpPr>
        <p:spPr>
          <a:xfrm>
            <a:off x="3779070" y="5471292"/>
            <a:ext cx="1418895" cy="326371"/>
          </a:xfrm>
          <a:prstGeom prst="rect">
            <a:avLst/>
          </a:prstGeom>
          <a:noFill/>
        </p:spPr>
        <p:txBody>
          <a:bodyPr wrap="square" rtlCol="0">
            <a:spAutoFit/>
          </a:bodyPr>
          <a:lstStyle/>
          <a:p>
            <a:pPr algn="ctr">
              <a:lnSpc>
                <a:spcPts val="2000"/>
              </a:lnSpc>
            </a:pPr>
            <a:r>
              <a:rPr lang="en-US" sz="1300" dirty="0">
                <a:solidFill>
                  <a:srgbClr val="2E2F38"/>
                </a:solidFill>
                <a:latin typeface="Roboto Light" panose="02000000000000000000" pitchFamily="2" charset="0"/>
                <a:ea typeface="Roboto Light" panose="02000000000000000000" pitchFamily="2" charset="0"/>
                <a:cs typeface="Roboto Light" panose="02000000000000000000" pitchFamily="2" charset="0"/>
              </a:rPr>
              <a:t>Client</a:t>
            </a:r>
            <a:endParaRPr lang="ru-RU" sz="1300" dirty="0">
              <a:solidFill>
                <a:srgbClr val="2E2F38"/>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TextBox 17"/>
          <p:cNvSpPr txBox="1"/>
          <p:nvPr/>
        </p:nvSpPr>
        <p:spPr>
          <a:xfrm>
            <a:off x="4914397" y="5471292"/>
            <a:ext cx="1418895" cy="326371"/>
          </a:xfrm>
          <a:prstGeom prst="rect">
            <a:avLst/>
          </a:prstGeom>
          <a:noFill/>
        </p:spPr>
        <p:txBody>
          <a:bodyPr wrap="square" rtlCol="0">
            <a:spAutoFit/>
          </a:bodyPr>
          <a:lstStyle/>
          <a:p>
            <a:pPr algn="ctr">
              <a:lnSpc>
                <a:spcPts val="2000"/>
              </a:lnSpc>
            </a:pPr>
            <a:r>
              <a:rPr lang="en-US" sz="1300" dirty="0" err="1">
                <a:solidFill>
                  <a:srgbClr val="D91F2D"/>
                </a:solidFill>
                <a:latin typeface="Roboto Light" panose="02000000000000000000" pitchFamily="2" charset="0"/>
                <a:ea typeface="Roboto Light" panose="02000000000000000000" pitchFamily="2" charset="0"/>
                <a:cs typeface="Roboto Light" panose="02000000000000000000" pitchFamily="2" charset="0"/>
              </a:rPr>
              <a:t>Artezio</a:t>
            </a:r>
            <a:endParaRPr lang="ru-RU" sz="1300" dirty="0">
              <a:solidFill>
                <a:srgbClr val="D91F2D"/>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Группа 3"/>
          <p:cNvGrpSpPr/>
          <p:nvPr/>
        </p:nvGrpSpPr>
        <p:grpSpPr>
          <a:xfrm>
            <a:off x="0" y="6206337"/>
            <a:ext cx="9154602" cy="620978"/>
            <a:chOff x="0" y="6237022"/>
            <a:chExt cx="9154602" cy="620978"/>
          </a:xfrm>
        </p:grpSpPr>
        <p:sp>
          <p:nvSpPr>
            <p:cNvPr id="19" name="Прямоугольник 18"/>
            <p:cNvSpPr/>
            <p:nvPr/>
          </p:nvSpPr>
          <p:spPr>
            <a:xfrm>
              <a:off x="0" y="6244542"/>
              <a:ext cx="9144000" cy="61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p:nvPr/>
          </p:nvCxnSpPr>
          <p:spPr>
            <a:xfrm>
              <a:off x="0" y="6237022"/>
              <a:ext cx="9154602" cy="0"/>
            </a:xfrm>
            <a:prstGeom prst="line">
              <a:avLst/>
            </a:prstGeom>
            <a:ln w="12700">
              <a:solidFill>
                <a:srgbClr val="EDEDED"/>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rotWithShape="1">
            <a:blip r:embed="rId3" cstate="screen">
              <a:extLst>
                <a:ext uri="{28A0092B-C50C-407E-A947-70E740481C1C}">
                  <a14:useLocalDpi xmlns:a14="http://schemas.microsoft.com/office/drawing/2010/main"/>
                </a:ext>
              </a:extLst>
            </a:blip>
            <a:srcRect l="16791" t="4445" r="15298" b="57639"/>
            <a:stretch/>
          </p:blipFill>
          <p:spPr>
            <a:xfrm>
              <a:off x="7646792" y="6495466"/>
              <a:ext cx="146789" cy="110092"/>
            </a:xfrm>
            <a:prstGeom prst="rect">
              <a:avLst/>
            </a:prstGeom>
          </p:spPr>
        </p:pic>
        <p:sp>
          <p:nvSpPr>
            <p:cNvPr id="22" name="TextBox 21"/>
            <p:cNvSpPr txBox="1"/>
            <p:nvPr/>
          </p:nvSpPr>
          <p:spPr>
            <a:xfrm>
              <a:off x="7793580" y="6429550"/>
              <a:ext cx="1350419" cy="229116"/>
            </a:xfrm>
            <a:prstGeom prst="rect">
              <a:avLst/>
            </a:prstGeom>
            <a:noFill/>
          </p:spPr>
          <p:txBody>
            <a:bodyPr wrap="square" rtlCol="0">
              <a:spAutoFit/>
            </a:bodyPr>
            <a:lstStyle/>
            <a:p>
              <a:r>
                <a:rPr lang="en-US" sz="890" dirty="0">
                  <a:latin typeface="Roboto" panose="02000000000000000000" pitchFamily="2" charset="0"/>
                  <a:ea typeface="Roboto" panose="02000000000000000000" pitchFamily="2" charset="0"/>
                  <a:cs typeface="Roboto" panose="02000000000000000000" pitchFamily="2" charset="0"/>
                </a:rPr>
                <a:t>info@artezio.com</a:t>
              </a:r>
              <a:endParaRPr lang="ru-RU" sz="890" dirty="0">
                <a:latin typeface="Roboto" panose="02000000000000000000" pitchFamily="2" charset="0"/>
                <a:ea typeface="Roboto" panose="02000000000000000000" pitchFamily="2" charset="0"/>
                <a:cs typeface="Roboto" panose="02000000000000000000" pitchFamily="2" charset="0"/>
              </a:endParaRPr>
            </a:p>
          </p:txBody>
        </p:sp>
        <p:sp>
          <p:nvSpPr>
            <p:cNvPr id="23" name="TextBox 22"/>
            <p:cNvSpPr txBox="1"/>
            <p:nvPr/>
          </p:nvSpPr>
          <p:spPr>
            <a:xfrm>
              <a:off x="367538" y="6427834"/>
              <a:ext cx="1637108" cy="230832"/>
            </a:xfrm>
            <a:prstGeom prst="rect">
              <a:avLst/>
            </a:prstGeom>
            <a:noFill/>
          </p:spPr>
          <p:txBody>
            <a:bodyPr wrap="square" rtlCol="0">
              <a:spAutoFit/>
            </a:bodyPr>
            <a:lstStyle/>
            <a:p>
              <a:r>
                <a:rPr lang="ru-RU" sz="900" dirty="0">
                  <a:latin typeface="Roboto" panose="02000000000000000000" pitchFamily="2" charset="0"/>
                  <a:ea typeface="Roboto" panose="02000000000000000000" pitchFamily="2" charset="0"/>
                  <a:cs typeface="Roboto" panose="02000000000000000000" pitchFamily="2" charset="0"/>
                </a:rPr>
                <a:t>2019 </a:t>
              </a:r>
              <a:r>
                <a:rPr lang="en-US" sz="900" dirty="0" err="1">
                  <a:latin typeface="Roboto" panose="02000000000000000000" pitchFamily="2" charset="0"/>
                  <a:ea typeface="Roboto" panose="02000000000000000000" pitchFamily="2" charset="0"/>
                  <a:cs typeface="Roboto" panose="02000000000000000000" pitchFamily="2" charset="0"/>
                </a:rPr>
                <a:t>Artezio</a:t>
              </a:r>
              <a:endParaRPr lang="ru-RU" sz="900" dirty="0">
                <a:latin typeface="Roboto" panose="02000000000000000000" pitchFamily="2" charset="0"/>
                <a:ea typeface="Roboto" panose="02000000000000000000" pitchFamily="2" charset="0"/>
                <a:cs typeface="Roboto" panose="02000000000000000000" pitchFamily="2" charset="0"/>
              </a:endParaRPr>
            </a:p>
          </p:txBody>
        </p:sp>
        <p:pic>
          <p:nvPicPr>
            <p:cNvPr id="24" name="Рисунок 23"/>
            <p:cNvPicPr>
              <a:picLocks noChangeAspect="1"/>
            </p:cNvPicPr>
            <p:nvPr/>
          </p:nvPicPr>
          <p:blipFill rotWithShape="1">
            <a:blip r:embed="rId4" cstate="screen">
              <a:extLst>
                <a:ext uri="{28A0092B-C50C-407E-A947-70E740481C1C}">
                  <a14:useLocalDpi xmlns:a14="http://schemas.microsoft.com/office/drawing/2010/main"/>
                </a:ext>
              </a:extLst>
            </a:blip>
            <a:srcRect l="16562" t="26582" r="16562" b="26582"/>
            <a:stretch/>
          </p:blipFill>
          <p:spPr>
            <a:xfrm>
              <a:off x="6294978" y="6478174"/>
              <a:ext cx="138477" cy="137242"/>
            </a:xfrm>
            <a:prstGeom prst="rect">
              <a:avLst/>
            </a:prstGeom>
          </p:spPr>
        </p:pic>
        <p:sp>
          <p:nvSpPr>
            <p:cNvPr id="25" name="TextBox 24"/>
            <p:cNvSpPr txBox="1"/>
            <p:nvPr/>
          </p:nvSpPr>
          <p:spPr>
            <a:xfrm>
              <a:off x="6420797" y="6432271"/>
              <a:ext cx="1075538" cy="229294"/>
            </a:xfrm>
            <a:prstGeom prst="rect">
              <a:avLst/>
            </a:prstGeom>
            <a:noFill/>
          </p:spPr>
          <p:txBody>
            <a:bodyPr wrap="square" rtlCol="0">
              <a:spAutoFit/>
            </a:bodyPr>
            <a:lstStyle/>
            <a:p>
              <a:r>
                <a:rPr lang="en-US" sz="890" dirty="0" err="1">
                  <a:latin typeface="Roboto" panose="02000000000000000000" pitchFamily="2" charset="0"/>
                  <a:ea typeface="Roboto" panose="02000000000000000000" pitchFamily="2" charset="0"/>
                  <a:cs typeface="Roboto" panose="02000000000000000000" pitchFamily="2" charset="0"/>
                </a:rPr>
                <a:t>artezio_software</a:t>
              </a:r>
              <a:endParaRPr lang="ru-RU" sz="89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282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364988" y="1162844"/>
            <a:ext cx="8150362" cy="483394"/>
          </a:xfrm>
        </p:spPr>
        <p:txBody>
          <a:bodyPr/>
          <a:lstStyle/>
          <a:p>
            <a:r>
              <a:rPr lang="en-US" dirty="0">
                <a:latin typeface="Roboto Black"/>
                <a:cs typeface="Arial" panose="020B0604020202020204" pitchFamily="34" charset="0"/>
              </a:rPr>
              <a:t>Engagement Models</a:t>
            </a:r>
            <a:endParaRPr lang="ru-RU" dirty="0">
              <a:latin typeface="Roboto Black"/>
              <a:cs typeface="Arial" panose="020B060402020202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149" y="2619633"/>
            <a:ext cx="1952737" cy="155947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2908" y="2619537"/>
            <a:ext cx="1971871" cy="155947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2802" y="2619538"/>
            <a:ext cx="1590324" cy="1559477"/>
          </a:xfrm>
          <a:prstGeom prst="rect">
            <a:avLst/>
          </a:prstGeom>
        </p:spPr>
      </p:pic>
      <p:sp>
        <p:nvSpPr>
          <p:cNvPr id="7" name="Текст 3"/>
          <p:cNvSpPr>
            <a:spLocks noGrp="1"/>
          </p:cNvSpPr>
          <p:nvPr>
            <p:ph type="body" sz="quarter" idx="10"/>
          </p:nvPr>
        </p:nvSpPr>
        <p:spPr>
          <a:xfrm>
            <a:off x="1008334" y="4491058"/>
            <a:ext cx="1875704" cy="323589"/>
          </a:xfrm>
        </p:spPr>
        <p:txBody>
          <a:bodyPr/>
          <a:lstStyle/>
          <a:p>
            <a:r>
              <a:rPr lang="en-US" sz="1800" dirty="0">
                <a:latin typeface="Roboto Black"/>
              </a:rPr>
              <a:t>Fixed Price</a:t>
            </a:r>
            <a:endParaRPr lang="ru-RU" sz="1800" dirty="0">
              <a:latin typeface="Roboto Black"/>
            </a:endParaRPr>
          </a:p>
        </p:txBody>
      </p:sp>
      <p:sp>
        <p:nvSpPr>
          <p:cNvPr id="8" name="Текст 3"/>
          <p:cNvSpPr>
            <a:spLocks noGrp="1"/>
          </p:cNvSpPr>
          <p:nvPr>
            <p:ph type="body" sz="quarter" idx="10"/>
          </p:nvPr>
        </p:nvSpPr>
        <p:spPr>
          <a:xfrm>
            <a:off x="3752203" y="4492178"/>
            <a:ext cx="2122433" cy="323589"/>
          </a:xfrm>
        </p:spPr>
        <p:txBody>
          <a:bodyPr/>
          <a:lstStyle/>
          <a:p>
            <a:r>
              <a:rPr lang="en-US" sz="1800" dirty="0">
                <a:latin typeface="Roboto Black"/>
              </a:rPr>
              <a:t>Time &amp; Materials</a:t>
            </a:r>
            <a:endParaRPr lang="ru-RU" sz="1800" dirty="0">
              <a:latin typeface="Roboto Black"/>
            </a:endParaRPr>
          </a:p>
        </p:txBody>
      </p:sp>
      <p:sp>
        <p:nvSpPr>
          <p:cNvPr id="10" name="Текст 3"/>
          <p:cNvSpPr>
            <a:spLocks noGrp="1"/>
          </p:cNvSpPr>
          <p:nvPr>
            <p:ph type="body" sz="quarter" idx="10"/>
          </p:nvPr>
        </p:nvSpPr>
        <p:spPr>
          <a:xfrm>
            <a:off x="6742802" y="4491059"/>
            <a:ext cx="1954135" cy="323589"/>
          </a:xfrm>
        </p:spPr>
        <p:txBody>
          <a:bodyPr/>
          <a:lstStyle/>
          <a:p>
            <a:r>
              <a:rPr lang="en-US" sz="1800" dirty="0">
                <a:latin typeface="Roboto Black"/>
              </a:rPr>
              <a:t>Mixed Model</a:t>
            </a:r>
            <a:endParaRPr lang="ru-RU" sz="1800" dirty="0">
              <a:latin typeface="Roboto Black"/>
            </a:endParaRPr>
          </a:p>
        </p:txBody>
      </p:sp>
    </p:spTree>
    <p:extLst>
      <p:ext uri="{BB962C8B-B14F-4D97-AF65-F5344CB8AC3E}">
        <p14:creationId xmlns:p14="http://schemas.microsoft.com/office/powerpoint/2010/main" val="408819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719004"/>
            <a:ext cx="7886700" cy="5419992"/>
          </a:xfrm>
          <a:prstGeom prst="rect">
            <a:avLst/>
          </a:prstGeom>
        </p:spPr>
      </p:pic>
      <p:sp>
        <p:nvSpPr>
          <p:cNvPr id="9" name="Заголовок 2"/>
          <p:cNvSpPr>
            <a:spLocks noGrp="1"/>
          </p:cNvSpPr>
          <p:nvPr>
            <p:ph type="title"/>
          </p:nvPr>
        </p:nvSpPr>
        <p:spPr>
          <a:xfrm>
            <a:off x="364988" y="1162844"/>
            <a:ext cx="8150362" cy="483394"/>
          </a:xfrm>
        </p:spPr>
        <p:txBody>
          <a:bodyPr/>
          <a:lstStyle/>
          <a:p>
            <a:r>
              <a:rPr lang="en-US" dirty="0">
                <a:latin typeface="Calibri" panose="020F0502020204030204" pitchFamily="34" charset="0"/>
              </a:rPr>
              <a:t>Organization </a:t>
            </a:r>
            <a:br>
              <a:rPr lang="en-US" dirty="0">
                <a:latin typeface="Calibri" panose="020F0502020204030204" pitchFamily="34" charset="0"/>
              </a:rPr>
            </a:br>
            <a:r>
              <a:rPr lang="en-US" dirty="0">
                <a:latin typeface="Calibri" panose="020F0502020204030204" pitchFamily="34" charset="0"/>
              </a:rPr>
              <a:t>Chart</a:t>
            </a:r>
            <a:endParaRPr lang="ru-RU" dirty="0">
              <a:latin typeface="Calibri" panose="020F0502020204030204" pitchFamily="34" charset="0"/>
            </a:endParaRPr>
          </a:p>
        </p:txBody>
      </p:sp>
    </p:spTree>
    <p:extLst>
      <p:ext uri="{BB962C8B-B14F-4D97-AF65-F5344CB8AC3E}">
        <p14:creationId xmlns:p14="http://schemas.microsoft.com/office/powerpoint/2010/main" val="25507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64008" y="3226665"/>
            <a:ext cx="1523462" cy="323589"/>
          </a:xfrm>
        </p:spPr>
        <p:txBody>
          <a:bodyPr/>
          <a:lstStyle/>
          <a:p>
            <a:r>
              <a:rPr lang="en-US" dirty="0"/>
              <a:t>Alexander</a:t>
            </a:r>
            <a:br>
              <a:rPr lang="en-US" dirty="0"/>
            </a:br>
            <a:r>
              <a:rPr lang="en-US" dirty="0"/>
              <a:t>Izosenkov</a:t>
            </a:r>
            <a:endParaRPr lang="ru-RU" dirty="0"/>
          </a:p>
        </p:txBody>
      </p:sp>
      <p:sp>
        <p:nvSpPr>
          <p:cNvPr id="6" name="Text Placeholder 5"/>
          <p:cNvSpPr>
            <a:spLocks noGrp="1"/>
          </p:cNvSpPr>
          <p:nvPr>
            <p:ph type="body" sz="quarter" idx="14"/>
          </p:nvPr>
        </p:nvSpPr>
        <p:spPr>
          <a:xfrm>
            <a:off x="900647" y="4133226"/>
            <a:ext cx="2334922" cy="1587636"/>
          </a:xfrm>
        </p:spPr>
        <p:txBody>
          <a:bodyPr/>
          <a:lstStyle/>
          <a:p>
            <a:r>
              <a:rPr lang="en-US" dirty="0"/>
              <a:t>From its early days, Artezio has gone a long way from a small start-up to an internationally recognized brand with a wide client base and over 400 employees. Today, Artezio is a company with a sound revenue that duly meets its liabilities.</a:t>
            </a:r>
            <a:endParaRPr lang="ru-RU" dirty="0"/>
          </a:p>
        </p:txBody>
      </p:sp>
      <p:sp>
        <p:nvSpPr>
          <p:cNvPr id="7" name="Text Placeholder 6"/>
          <p:cNvSpPr>
            <a:spLocks noGrp="1"/>
          </p:cNvSpPr>
          <p:nvPr>
            <p:ph type="body" sz="quarter" idx="15"/>
          </p:nvPr>
        </p:nvSpPr>
        <p:spPr/>
        <p:txBody>
          <a:bodyPr/>
          <a:lstStyle/>
          <a:p>
            <a:r>
              <a:rPr lang="en-US" dirty="0"/>
              <a:t>Pavel</a:t>
            </a:r>
            <a:br>
              <a:rPr lang="ru-RU" dirty="0"/>
            </a:br>
            <a:r>
              <a:rPr lang="en-US" dirty="0"/>
              <a:t>Adylin</a:t>
            </a:r>
            <a:endParaRPr lang="ru-RU" dirty="0"/>
          </a:p>
        </p:txBody>
      </p:sp>
      <p:sp>
        <p:nvSpPr>
          <p:cNvPr id="8" name="Text Placeholder 7"/>
          <p:cNvSpPr>
            <a:spLocks noGrp="1"/>
          </p:cNvSpPr>
          <p:nvPr>
            <p:ph type="body" sz="quarter" idx="16"/>
          </p:nvPr>
        </p:nvSpPr>
        <p:spPr/>
        <p:txBody>
          <a:bodyPr/>
          <a:lstStyle/>
          <a:p>
            <a:r>
              <a:rPr lang="en-US" dirty="0"/>
              <a:t>Together we work to make sure Artezio achieves our Mission to consistently deliver high-quality software solutions and IT consulting services to our clients.</a:t>
            </a:r>
            <a:endParaRPr lang="ru-RU" dirty="0"/>
          </a:p>
        </p:txBody>
      </p:sp>
      <p:sp>
        <p:nvSpPr>
          <p:cNvPr id="10" name="Text Placeholder 9"/>
          <p:cNvSpPr>
            <a:spLocks noGrp="1"/>
          </p:cNvSpPr>
          <p:nvPr>
            <p:ph type="body" sz="quarter" idx="17"/>
          </p:nvPr>
        </p:nvSpPr>
        <p:spPr/>
        <p:txBody>
          <a:bodyPr/>
          <a:lstStyle/>
          <a:p>
            <a:r>
              <a:rPr lang="en-US" dirty="0"/>
              <a:t>Sergey</a:t>
            </a:r>
            <a:br>
              <a:rPr lang="ru-RU" dirty="0"/>
            </a:br>
            <a:r>
              <a:rPr lang="en-US" dirty="0"/>
              <a:t>Pavlov</a:t>
            </a:r>
            <a:endParaRPr lang="ru-RU" dirty="0"/>
          </a:p>
        </p:txBody>
      </p:sp>
      <p:sp>
        <p:nvSpPr>
          <p:cNvPr id="11" name="Text Placeholder 10"/>
          <p:cNvSpPr>
            <a:spLocks noGrp="1"/>
          </p:cNvSpPr>
          <p:nvPr>
            <p:ph type="body" sz="quarter" idx="18"/>
          </p:nvPr>
        </p:nvSpPr>
        <p:spPr/>
        <p:txBody>
          <a:bodyPr/>
          <a:lstStyle/>
          <a:p>
            <a:r>
              <a:rPr lang="en-US" dirty="0"/>
              <a:t>Our world class leadership team consists of only high experienced professionals who know and understand key managing principles and technology basics leading the company to success and prosperity.</a:t>
            </a:r>
            <a:endParaRPr lang="ru-RU" dirty="0"/>
          </a:p>
        </p:txBody>
      </p:sp>
      <p:sp>
        <p:nvSpPr>
          <p:cNvPr id="3" name="Title 2"/>
          <p:cNvSpPr>
            <a:spLocks noGrp="1"/>
          </p:cNvSpPr>
          <p:nvPr>
            <p:ph type="title"/>
          </p:nvPr>
        </p:nvSpPr>
        <p:spPr/>
        <p:txBody>
          <a:bodyPr/>
          <a:lstStyle/>
          <a:p>
            <a:r>
              <a:rPr lang="en-US" dirty="0"/>
              <a:t>Management Team</a:t>
            </a:r>
            <a:endParaRPr lang="ru-RU" dirty="0"/>
          </a:p>
        </p:txBody>
      </p:sp>
      <p:sp>
        <p:nvSpPr>
          <p:cNvPr id="14" name="Text Placeholder 13"/>
          <p:cNvSpPr>
            <a:spLocks noGrp="1"/>
          </p:cNvSpPr>
          <p:nvPr>
            <p:ph type="body" sz="quarter" idx="20"/>
          </p:nvPr>
        </p:nvSpPr>
        <p:spPr/>
        <p:txBody>
          <a:bodyPr/>
          <a:lstStyle/>
          <a:p>
            <a:r>
              <a:rPr lang="en-US" dirty="0"/>
              <a:t>CTO</a:t>
            </a:r>
            <a:endParaRPr lang="ru-RU" dirty="0"/>
          </a:p>
        </p:txBody>
      </p:sp>
      <p:sp>
        <p:nvSpPr>
          <p:cNvPr id="15" name="Text Placeholder 14"/>
          <p:cNvSpPr>
            <a:spLocks noGrp="1"/>
          </p:cNvSpPr>
          <p:nvPr>
            <p:ph type="body" sz="quarter" idx="21"/>
          </p:nvPr>
        </p:nvSpPr>
        <p:spPr/>
        <p:txBody>
          <a:bodyPr/>
          <a:lstStyle/>
          <a:p>
            <a:r>
              <a:rPr lang="en-US" dirty="0"/>
              <a:t>CEO</a:t>
            </a:r>
            <a:endParaRPr lang="ru-RU" dirty="0"/>
          </a:p>
        </p:txBody>
      </p:sp>
      <p:sp>
        <p:nvSpPr>
          <p:cNvPr id="16" name="Text Placeholder 15"/>
          <p:cNvSpPr>
            <a:spLocks noGrp="1"/>
          </p:cNvSpPr>
          <p:nvPr>
            <p:ph type="body" sz="quarter" idx="22"/>
          </p:nvPr>
        </p:nvSpPr>
        <p:spPr/>
        <p:txBody>
          <a:bodyPr/>
          <a:lstStyle/>
          <a:p>
            <a:r>
              <a:rPr lang="en-US" dirty="0"/>
              <a:t>GM and CFO</a:t>
            </a:r>
            <a:endParaRPr lang="ru-RU" dirty="0"/>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2766" y="1672311"/>
            <a:ext cx="1315155" cy="1472296"/>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7810" y="1455100"/>
            <a:ext cx="1351316" cy="1685432"/>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5490" y="1622434"/>
            <a:ext cx="1817603" cy="1572050"/>
          </a:xfrm>
          <a:prstGeom prst="rect">
            <a:avLst/>
          </a:prstGeom>
        </p:spPr>
      </p:pic>
    </p:spTree>
    <p:extLst>
      <p:ext uri="{BB962C8B-B14F-4D97-AF65-F5344CB8AC3E}">
        <p14:creationId xmlns:p14="http://schemas.microsoft.com/office/powerpoint/2010/main" val="419654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screen">
            <a:extLst>
              <a:ext uri="{28A0092B-C50C-407E-A947-70E740481C1C}">
                <a14:useLocalDpi xmlns:a14="http://schemas.microsoft.com/office/drawing/2010/main"/>
              </a:ext>
            </a:extLst>
          </a:blip>
          <a:srcRect l="16719" t="25850" r="16063" b="26297"/>
          <a:stretch/>
        </p:blipFill>
        <p:spPr>
          <a:xfrm>
            <a:off x="6638111" y="5527439"/>
            <a:ext cx="195396" cy="196850"/>
          </a:xfrm>
          <a:prstGeom prst="rect">
            <a:avLst/>
          </a:prstGeom>
        </p:spPr>
      </p:pic>
      <p:pic>
        <p:nvPicPr>
          <p:cNvPr id="3" name="Рисунок 2"/>
          <p:cNvPicPr>
            <a:picLocks noChangeAspect="1"/>
          </p:cNvPicPr>
          <p:nvPr/>
        </p:nvPicPr>
        <p:blipFill rotWithShape="1">
          <a:blip r:embed="rId3" cstate="screen">
            <a:extLst>
              <a:ext uri="{28A0092B-C50C-407E-A947-70E740481C1C}">
                <a14:useLocalDpi xmlns:a14="http://schemas.microsoft.com/office/drawing/2010/main"/>
              </a:ext>
            </a:extLst>
          </a:blip>
          <a:srcRect l="16791" t="4445" r="15298" b="57639"/>
          <a:stretch/>
        </p:blipFill>
        <p:spPr>
          <a:xfrm>
            <a:off x="6637143" y="5816386"/>
            <a:ext cx="197627" cy="148221"/>
          </a:xfrm>
          <a:prstGeom prst="rect">
            <a:avLst/>
          </a:prstGeom>
        </p:spPr>
      </p:pic>
      <p:sp>
        <p:nvSpPr>
          <p:cNvPr id="4" name="TextBox 3"/>
          <p:cNvSpPr txBox="1"/>
          <p:nvPr/>
        </p:nvSpPr>
        <p:spPr>
          <a:xfrm>
            <a:off x="6859265" y="5741251"/>
            <a:ext cx="1519881" cy="284693"/>
          </a:xfrm>
          <a:prstGeom prst="rect">
            <a:avLst/>
          </a:prstGeom>
          <a:noFill/>
        </p:spPr>
        <p:txBody>
          <a:bodyPr wrap="square" rtlCol="0">
            <a:spAutoFit/>
          </a:bodyPr>
          <a:lstStyle/>
          <a:p>
            <a:r>
              <a:rPr lang="en-US" sz="1250" dirty="0">
                <a:latin typeface="Roboto" panose="02000000000000000000" pitchFamily="2" charset="0"/>
                <a:ea typeface="Roboto" panose="02000000000000000000" pitchFamily="2" charset="0"/>
                <a:cs typeface="Roboto" panose="02000000000000000000" pitchFamily="2" charset="0"/>
              </a:rPr>
              <a:t>info@artezio.com</a:t>
            </a:r>
            <a:endParaRPr lang="ru-RU" sz="1250" dirty="0">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6856784" y="5482717"/>
            <a:ext cx="1499085" cy="284693"/>
          </a:xfrm>
          <a:prstGeom prst="rect">
            <a:avLst/>
          </a:prstGeom>
          <a:noFill/>
        </p:spPr>
        <p:txBody>
          <a:bodyPr wrap="square" rtlCol="0">
            <a:spAutoFit/>
          </a:bodyPr>
          <a:lstStyle/>
          <a:p>
            <a:r>
              <a:rPr lang="en-US" sz="1250" dirty="0" err="1">
                <a:latin typeface="Roboto" panose="02000000000000000000" pitchFamily="2" charset="0"/>
                <a:ea typeface="Roboto" panose="02000000000000000000" pitchFamily="2" charset="0"/>
                <a:cs typeface="Roboto" panose="02000000000000000000" pitchFamily="2" charset="0"/>
              </a:rPr>
              <a:t>artezio_software</a:t>
            </a:r>
            <a:endParaRPr lang="ru-RU" sz="125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6398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793" y="2488819"/>
            <a:ext cx="5934196" cy="578212"/>
          </a:xfrm>
        </p:spPr>
        <p:txBody>
          <a:bodyPr/>
          <a:lstStyle/>
          <a:p>
            <a:r>
              <a:rPr lang="en-US" dirty="0"/>
              <a:t>About us</a:t>
            </a:r>
            <a:endParaRPr lang="ru-RU" dirty="0"/>
          </a:p>
        </p:txBody>
      </p:sp>
      <p:sp>
        <p:nvSpPr>
          <p:cNvPr id="3" name="Текст 2"/>
          <p:cNvSpPr>
            <a:spLocks noGrp="1"/>
          </p:cNvSpPr>
          <p:nvPr>
            <p:ph type="body" sz="quarter" idx="10"/>
          </p:nvPr>
        </p:nvSpPr>
        <p:spPr>
          <a:xfrm>
            <a:off x="410620" y="3428173"/>
            <a:ext cx="6103971" cy="1839912"/>
          </a:xfrm>
        </p:spPr>
        <p:txBody>
          <a:bodyPr/>
          <a:lstStyle/>
          <a:p>
            <a:pPr>
              <a:lnSpc>
                <a:spcPts val="2000"/>
              </a:lnSpc>
            </a:pPr>
            <a:r>
              <a:rPr lang="en-US" dirty="0">
                <a:solidFill>
                  <a:srgbClr val="8C8C8C"/>
                </a:solidFill>
              </a:rPr>
              <a:t>Artezio is an </a:t>
            </a:r>
            <a:r>
              <a:rPr lang="en-US" b="1" dirty="0">
                <a:solidFill>
                  <a:srgbClr val="8C8C8C"/>
                </a:solidFill>
              </a:rPr>
              <a:t>ISO 9001:2015 </a:t>
            </a:r>
            <a:r>
              <a:rPr lang="en-US" dirty="0">
                <a:solidFill>
                  <a:srgbClr val="8C8C8C"/>
                </a:solidFill>
              </a:rPr>
              <a:t>certified software development company. Since establishment in </a:t>
            </a:r>
            <a:r>
              <a:rPr lang="en-US" b="1" dirty="0">
                <a:solidFill>
                  <a:srgbClr val="8C8C8C"/>
                </a:solidFill>
              </a:rPr>
              <a:t>2000</a:t>
            </a:r>
            <a:r>
              <a:rPr lang="en-US" dirty="0">
                <a:solidFill>
                  <a:srgbClr val="8C8C8C"/>
                </a:solidFill>
              </a:rPr>
              <a:t>, Artezio has completed over 1000 projects for its international corporate customer base, thus the Company has become one of the key players on the European/US software development outsourcing market.</a:t>
            </a:r>
            <a:endParaRPr lang="ru-RU" dirty="0">
              <a:solidFill>
                <a:srgbClr val="8C8C8C"/>
              </a:solidFill>
            </a:endParaRPr>
          </a:p>
        </p:txBody>
      </p:sp>
      <p:sp>
        <p:nvSpPr>
          <p:cNvPr id="4" name="Текст 3"/>
          <p:cNvSpPr>
            <a:spLocks noGrp="1"/>
          </p:cNvSpPr>
          <p:nvPr>
            <p:ph type="body" sz="quarter" idx="12"/>
          </p:nvPr>
        </p:nvSpPr>
        <p:spPr>
          <a:xfrm>
            <a:off x="6539815" y="2557625"/>
            <a:ext cx="867981" cy="396590"/>
          </a:xfrm>
        </p:spPr>
        <p:txBody>
          <a:bodyPr/>
          <a:lstStyle/>
          <a:p>
            <a:r>
              <a:rPr lang="en-US" dirty="0"/>
              <a:t>20</a:t>
            </a:r>
            <a:endParaRPr lang="ru-RU" dirty="0"/>
          </a:p>
        </p:txBody>
      </p:sp>
      <p:sp>
        <p:nvSpPr>
          <p:cNvPr id="5" name="Текст 4"/>
          <p:cNvSpPr>
            <a:spLocks noGrp="1"/>
          </p:cNvSpPr>
          <p:nvPr>
            <p:ph type="body" sz="quarter" idx="13"/>
          </p:nvPr>
        </p:nvSpPr>
        <p:spPr>
          <a:xfrm>
            <a:off x="6532550" y="2836457"/>
            <a:ext cx="826792" cy="202496"/>
          </a:xfrm>
        </p:spPr>
        <p:txBody>
          <a:bodyPr/>
          <a:lstStyle/>
          <a:p>
            <a:r>
              <a:rPr lang="en-US" sz="750" dirty="0"/>
              <a:t>YEARS ON THE MARKET</a:t>
            </a:r>
            <a:endParaRPr lang="ru-RU" sz="750" dirty="0"/>
          </a:p>
        </p:txBody>
      </p:sp>
      <p:sp>
        <p:nvSpPr>
          <p:cNvPr id="6" name="Текст 5"/>
          <p:cNvSpPr>
            <a:spLocks noGrp="1"/>
          </p:cNvSpPr>
          <p:nvPr>
            <p:ph type="body" sz="quarter" idx="14"/>
          </p:nvPr>
        </p:nvSpPr>
        <p:spPr>
          <a:xfrm>
            <a:off x="6514591" y="1392651"/>
            <a:ext cx="867981" cy="202496"/>
          </a:xfrm>
        </p:spPr>
        <p:txBody>
          <a:bodyPr/>
          <a:lstStyle/>
          <a:p>
            <a:r>
              <a:rPr lang="en-US" dirty="0"/>
              <a:t>1000</a:t>
            </a:r>
            <a:endParaRPr lang="ru-RU" dirty="0"/>
          </a:p>
        </p:txBody>
      </p:sp>
      <p:sp>
        <p:nvSpPr>
          <p:cNvPr id="7" name="Текст 6"/>
          <p:cNvSpPr>
            <a:spLocks noGrp="1"/>
          </p:cNvSpPr>
          <p:nvPr>
            <p:ph type="body" sz="quarter" idx="15"/>
          </p:nvPr>
        </p:nvSpPr>
        <p:spPr>
          <a:xfrm>
            <a:off x="6601920" y="1684095"/>
            <a:ext cx="694361" cy="202496"/>
          </a:xfrm>
        </p:spPr>
        <p:txBody>
          <a:bodyPr/>
          <a:lstStyle/>
          <a:p>
            <a:r>
              <a:rPr lang="en-US" sz="750" dirty="0"/>
              <a:t>PROJECTS</a:t>
            </a:r>
            <a:endParaRPr lang="ru-RU" sz="750" dirty="0"/>
          </a:p>
        </p:txBody>
      </p:sp>
      <p:sp>
        <p:nvSpPr>
          <p:cNvPr id="8" name="Текст 6"/>
          <p:cNvSpPr txBox="1">
            <a:spLocks/>
          </p:cNvSpPr>
          <p:nvPr/>
        </p:nvSpPr>
        <p:spPr>
          <a:xfrm>
            <a:off x="6601920" y="1261581"/>
            <a:ext cx="694361" cy="202496"/>
          </a:xfrm>
          <a:prstGeom prst="rect">
            <a:avLst/>
          </a:prstGeom>
        </p:spPr>
        <p:txBody>
          <a:bodyPr/>
          <a:lstStyle>
            <a:lvl1pPr marL="0" indent="0" algn="ctr" defTabSz="914400" rtl="0" eaLnBrk="1" latinLnBrk="0" hangingPunct="1">
              <a:lnSpc>
                <a:spcPts val="900"/>
              </a:lnSpc>
              <a:spcBef>
                <a:spcPts val="1000"/>
              </a:spcBef>
              <a:buFont typeface="Arial" panose="020B0604020202020204" pitchFamily="34" charset="0"/>
              <a:buNone/>
              <a:defRPr sz="800" kern="1200">
                <a:solidFill>
                  <a:srgbClr val="8C8C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 dirty="0"/>
              <a:t>OVER</a:t>
            </a:r>
            <a:endParaRPr lang="ru-RU" sz="700" dirty="0"/>
          </a:p>
        </p:txBody>
      </p:sp>
    </p:spTree>
    <p:extLst>
      <p:ext uri="{BB962C8B-B14F-4D97-AF65-F5344CB8AC3E}">
        <p14:creationId xmlns:p14="http://schemas.microsoft.com/office/powerpoint/2010/main" val="166911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7">
            <a:extLst>
              <a:ext uri="{FF2B5EF4-FFF2-40B4-BE49-F238E27FC236}">
                <a16:creationId xmlns:a16="http://schemas.microsoft.com/office/drawing/2014/main" id="{7E80D8FC-333C-424B-9859-4B3AD40B1AA0}"/>
              </a:ext>
            </a:extLst>
          </p:cNvPr>
          <p:cNvSpPr>
            <a:spLocks noGrp="1"/>
          </p:cNvSpPr>
          <p:nvPr>
            <p:ph type="title"/>
          </p:nvPr>
        </p:nvSpPr>
        <p:spPr/>
        <p:txBody>
          <a:bodyPr/>
          <a:lstStyle/>
          <a:p>
            <a:r>
              <a:rPr lang="en-US"/>
              <a:t>Staff Matrix </a:t>
            </a:r>
            <a:endParaRPr lang="ru-RU" dirty="0"/>
          </a:p>
        </p:txBody>
      </p:sp>
      <p:sp>
        <p:nvSpPr>
          <p:cNvPr id="204" name="TextBox 203"/>
          <p:cNvSpPr txBox="1"/>
          <p:nvPr/>
        </p:nvSpPr>
        <p:spPr>
          <a:xfrm>
            <a:off x="3799244" y="4163379"/>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4</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206" name="TextBox 205"/>
          <p:cNvSpPr txBox="1"/>
          <p:nvPr/>
        </p:nvSpPr>
        <p:spPr>
          <a:xfrm>
            <a:off x="3809076" y="4846722"/>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4</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200" name="TextBox 199"/>
          <p:cNvSpPr txBox="1"/>
          <p:nvPr/>
        </p:nvSpPr>
        <p:spPr>
          <a:xfrm>
            <a:off x="3809076" y="2796697"/>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90+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202" name="TextBox 201"/>
          <p:cNvSpPr txBox="1"/>
          <p:nvPr/>
        </p:nvSpPr>
        <p:spPr>
          <a:xfrm>
            <a:off x="3809076" y="3480039"/>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20+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218" name="Прямоугольник 24">
            <a:extLst>
              <a:ext uri="{FF2B5EF4-FFF2-40B4-BE49-F238E27FC236}">
                <a16:creationId xmlns:a16="http://schemas.microsoft.com/office/drawing/2014/main" id="{6EB5A98A-AA6C-4AE6-87F8-F24FD6310A99}"/>
              </a:ext>
            </a:extLst>
          </p:cNvPr>
          <p:cNvSpPr/>
          <p:nvPr/>
        </p:nvSpPr>
        <p:spPr>
          <a:xfrm>
            <a:off x="1912929" y="5151955"/>
            <a:ext cx="2711706" cy="337930"/>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219" name="Прямоугольник 32">
            <a:extLst>
              <a:ext uri="{FF2B5EF4-FFF2-40B4-BE49-F238E27FC236}">
                <a16:creationId xmlns:a16="http://schemas.microsoft.com/office/drawing/2014/main" id="{A22AEC19-8AD5-40BB-846A-740A563ADE01}"/>
              </a:ext>
            </a:extLst>
          </p:cNvPr>
          <p:cNvSpPr/>
          <p:nvPr/>
        </p:nvSpPr>
        <p:spPr>
          <a:xfrm>
            <a:off x="403217" y="5139595"/>
            <a:ext cx="1533525" cy="362658"/>
          </a:xfrm>
          <a:prstGeom prst="rect">
            <a:avLst/>
          </a:prstGeom>
          <a:solidFill>
            <a:srgbClr val="E3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44" name="Прямоугольник 23"/>
          <p:cNvSpPr/>
          <p:nvPr/>
        </p:nvSpPr>
        <p:spPr>
          <a:xfrm>
            <a:off x="1912929" y="3757338"/>
            <a:ext cx="2711706" cy="337930"/>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45" name="Прямоугольник 24"/>
          <p:cNvSpPr/>
          <p:nvPr/>
        </p:nvSpPr>
        <p:spPr>
          <a:xfrm>
            <a:off x="1912929" y="4443134"/>
            <a:ext cx="2711706" cy="337930"/>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47" name="Прямоугольник 22"/>
          <p:cNvSpPr/>
          <p:nvPr/>
        </p:nvSpPr>
        <p:spPr>
          <a:xfrm>
            <a:off x="1910548" y="3078681"/>
            <a:ext cx="2712655" cy="337930"/>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cxnSp>
        <p:nvCxnSpPr>
          <p:cNvPr id="77" name="Прямая соединительная линия 13">
            <a:extLst>
              <a:ext uri="{FF2B5EF4-FFF2-40B4-BE49-F238E27FC236}">
                <a16:creationId xmlns:a16="http://schemas.microsoft.com/office/drawing/2014/main" id="{F7BBF09E-BE7D-4419-B64C-F8181B01E6D6}"/>
              </a:ext>
            </a:extLst>
          </p:cNvPr>
          <p:cNvCxnSpPr>
            <a:cxnSpLocks/>
          </p:cNvCxnSpPr>
          <p:nvPr/>
        </p:nvCxnSpPr>
        <p:spPr>
          <a:xfrm>
            <a:off x="4616060" y="2725799"/>
            <a:ext cx="0" cy="2767815"/>
          </a:xfrm>
          <a:prstGeom prst="line">
            <a:avLst/>
          </a:prstGeom>
          <a:ln w="12700">
            <a:solidFill>
              <a:srgbClr val="E0E1E4"/>
            </a:solidFill>
          </a:ln>
        </p:spPr>
        <p:style>
          <a:lnRef idx="1">
            <a:schemeClr val="accent1"/>
          </a:lnRef>
          <a:fillRef idx="0">
            <a:schemeClr val="accent1"/>
          </a:fillRef>
          <a:effectRef idx="0">
            <a:schemeClr val="accent1"/>
          </a:effectRef>
          <a:fontRef idx="minor">
            <a:schemeClr val="tx1"/>
          </a:fontRef>
        </p:style>
      </p:cxnSp>
      <p:sp>
        <p:nvSpPr>
          <p:cNvPr id="149" name="Прямоугольник 5"/>
          <p:cNvSpPr/>
          <p:nvPr/>
        </p:nvSpPr>
        <p:spPr>
          <a:xfrm>
            <a:off x="395753" y="2187032"/>
            <a:ext cx="4228888" cy="536812"/>
          </a:xfrm>
          <a:prstGeom prst="rect">
            <a:avLst/>
          </a:prstGeom>
          <a:solidFill>
            <a:srgbClr val="D53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p>
        </p:txBody>
      </p:sp>
      <p:sp>
        <p:nvSpPr>
          <p:cNvPr id="150" name="Прямоугольник 28"/>
          <p:cNvSpPr/>
          <p:nvPr/>
        </p:nvSpPr>
        <p:spPr>
          <a:xfrm>
            <a:off x="403217" y="3069406"/>
            <a:ext cx="1533525" cy="356480"/>
          </a:xfrm>
          <a:prstGeom prst="rect">
            <a:avLst/>
          </a:prstGeom>
          <a:solidFill>
            <a:srgbClr val="E3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51" name="Прямоугольник 29"/>
          <p:cNvSpPr/>
          <p:nvPr/>
        </p:nvSpPr>
        <p:spPr>
          <a:xfrm>
            <a:off x="403217" y="2736030"/>
            <a:ext cx="1533525" cy="342194"/>
          </a:xfrm>
          <a:prstGeom prst="rect">
            <a:avLst/>
          </a:prstGeom>
          <a:solidFill>
            <a:srgbClr val="E8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52" name="Прямоугольник 30"/>
          <p:cNvSpPr/>
          <p:nvPr/>
        </p:nvSpPr>
        <p:spPr>
          <a:xfrm>
            <a:off x="403217" y="3756880"/>
            <a:ext cx="1533525" cy="357896"/>
          </a:xfrm>
          <a:prstGeom prst="rect">
            <a:avLst/>
          </a:prstGeom>
          <a:solidFill>
            <a:srgbClr val="E3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53" name="Прямоугольник 31"/>
          <p:cNvSpPr/>
          <p:nvPr/>
        </p:nvSpPr>
        <p:spPr>
          <a:xfrm>
            <a:off x="403217" y="3423963"/>
            <a:ext cx="1533525" cy="337930"/>
          </a:xfrm>
          <a:prstGeom prst="rect">
            <a:avLst/>
          </a:prstGeom>
          <a:solidFill>
            <a:srgbClr val="E8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54" name="Прямоугольник 32"/>
          <p:cNvSpPr/>
          <p:nvPr/>
        </p:nvSpPr>
        <p:spPr>
          <a:xfrm>
            <a:off x="403217" y="4430774"/>
            <a:ext cx="1533525" cy="362658"/>
          </a:xfrm>
          <a:prstGeom prst="rect">
            <a:avLst/>
          </a:prstGeom>
          <a:solidFill>
            <a:srgbClr val="E3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55" name="Прямоугольник 33"/>
          <p:cNvSpPr/>
          <p:nvPr/>
        </p:nvSpPr>
        <p:spPr>
          <a:xfrm>
            <a:off x="403217" y="4100921"/>
            <a:ext cx="1533525" cy="347230"/>
          </a:xfrm>
          <a:prstGeom prst="rect">
            <a:avLst/>
          </a:prstGeom>
          <a:solidFill>
            <a:srgbClr val="E8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57" name="Прямоугольник 35"/>
          <p:cNvSpPr/>
          <p:nvPr/>
        </p:nvSpPr>
        <p:spPr>
          <a:xfrm>
            <a:off x="403217" y="4773674"/>
            <a:ext cx="1533525" cy="372182"/>
          </a:xfrm>
          <a:prstGeom prst="rect">
            <a:avLst/>
          </a:prstGeom>
          <a:solidFill>
            <a:srgbClr val="E8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cxnSp>
        <p:nvCxnSpPr>
          <p:cNvPr id="163" name="Прямая соединительная линия 19"/>
          <p:cNvCxnSpPr>
            <a:cxnSpLocks/>
          </p:cNvCxnSpPr>
          <p:nvPr/>
        </p:nvCxnSpPr>
        <p:spPr>
          <a:xfrm>
            <a:off x="403217" y="5491233"/>
            <a:ext cx="4219986" cy="4762"/>
          </a:xfrm>
          <a:prstGeom prst="line">
            <a:avLst/>
          </a:prstGeom>
          <a:ln w="12700">
            <a:solidFill>
              <a:srgbClr val="E0E1E4"/>
            </a:solidFill>
          </a:ln>
        </p:spPr>
        <p:style>
          <a:lnRef idx="1">
            <a:schemeClr val="accent1"/>
          </a:lnRef>
          <a:fillRef idx="0">
            <a:schemeClr val="accent1"/>
          </a:fillRef>
          <a:effectRef idx="0">
            <a:schemeClr val="accent1"/>
          </a:effectRef>
          <a:fontRef idx="minor">
            <a:schemeClr val="tx1"/>
          </a:fontRef>
        </p:style>
      </p:cxnSp>
      <p:cxnSp>
        <p:nvCxnSpPr>
          <p:cNvPr id="164" name="Прямая соединительная линия 13"/>
          <p:cNvCxnSpPr>
            <a:cxnSpLocks/>
          </p:cNvCxnSpPr>
          <p:nvPr/>
        </p:nvCxnSpPr>
        <p:spPr>
          <a:xfrm>
            <a:off x="403216" y="2723418"/>
            <a:ext cx="0" cy="2778835"/>
          </a:xfrm>
          <a:prstGeom prst="line">
            <a:avLst/>
          </a:prstGeom>
          <a:ln w="12700">
            <a:solidFill>
              <a:srgbClr val="E0E1E4"/>
            </a:solidFill>
          </a:ln>
        </p:spPr>
        <p:style>
          <a:lnRef idx="1">
            <a:schemeClr val="accent1"/>
          </a:lnRef>
          <a:fillRef idx="0">
            <a:schemeClr val="accent1"/>
          </a:fillRef>
          <a:effectRef idx="0">
            <a:schemeClr val="accent1"/>
          </a:effectRef>
          <a:fontRef idx="minor">
            <a:schemeClr val="tx1"/>
          </a:fontRef>
        </p:style>
      </p:cxnSp>
      <p:cxnSp>
        <p:nvCxnSpPr>
          <p:cNvPr id="166" name="Прямая соединительная линия 8"/>
          <p:cNvCxnSpPr>
            <a:cxnSpLocks/>
          </p:cNvCxnSpPr>
          <p:nvPr/>
        </p:nvCxnSpPr>
        <p:spPr>
          <a:xfrm>
            <a:off x="395753" y="2728586"/>
            <a:ext cx="4228888" cy="7444"/>
          </a:xfrm>
          <a:prstGeom prst="line">
            <a:avLst/>
          </a:prstGeom>
          <a:ln w="28575">
            <a:solidFill>
              <a:srgbClr val="BF3641"/>
            </a:solidFil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529038" y="2308618"/>
            <a:ext cx="1221659" cy="230832"/>
          </a:xfrm>
          <a:prstGeom prst="rect">
            <a:avLst/>
          </a:prstGeom>
          <a:noFill/>
        </p:spPr>
        <p:txBody>
          <a:bodyPr wrap="square" rtlCol="0">
            <a:spAutoFit/>
          </a:bodyPr>
          <a:lstStyle/>
          <a:p>
            <a:r>
              <a:rPr lang="en-US" sz="900" dirty="0">
                <a:solidFill>
                  <a:schemeClr val="bg1"/>
                </a:solidFill>
                <a:latin typeface="Roboto Bold" panose="02000000000000000000" pitchFamily="2" charset="0"/>
                <a:ea typeface="Roboto Bold" panose="02000000000000000000" pitchFamily="2" charset="0"/>
                <a:cs typeface="Roboto Bold" panose="02000000000000000000" pitchFamily="2" charset="0"/>
              </a:rPr>
              <a:t>TECHNOLOGIES</a:t>
            </a:r>
            <a:endParaRPr lang="ru-RU" sz="900" dirty="0">
              <a:solidFill>
                <a:schemeClr val="bg1"/>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68" name="TextBox 167"/>
          <p:cNvSpPr txBox="1"/>
          <p:nvPr/>
        </p:nvSpPr>
        <p:spPr>
          <a:xfrm>
            <a:off x="2131696" y="2308618"/>
            <a:ext cx="1221659" cy="230832"/>
          </a:xfrm>
          <a:prstGeom prst="rect">
            <a:avLst/>
          </a:prstGeom>
          <a:noFill/>
        </p:spPr>
        <p:txBody>
          <a:bodyPr wrap="square" rtlCol="0">
            <a:spAutoFit/>
          </a:bodyPr>
          <a:lstStyle/>
          <a:p>
            <a:r>
              <a:rPr lang="en-US" sz="900" dirty="0">
                <a:solidFill>
                  <a:schemeClr val="bg1"/>
                </a:solidFill>
                <a:latin typeface="Roboto Bold" panose="02000000000000000000" pitchFamily="2" charset="0"/>
                <a:ea typeface="Roboto Bold" panose="02000000000000000000" pitchFamily="2" charset="0"/>
                <a:cs typeface="Roboto Bold" panose="02000000000000000000" pitchFamily="2" charset="0"/>
              </a:rPr>
              <a:t>RESOURCE NAME</a:t>
            </a:r>
            <a:endParaRPr lang="ru-RU" sz="900" dirty="0">
              <a:solidFill>
                <a:schemeClr val="bg1"/>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69" name="TextBox 168"/>
          <p:cNvSpPr txBox="1"/>
          <p:nvPr/>
        </p:nvSpPr>
        <p:spPr>
          <a:xfrm>
            <a:off x="3599927" y="2308618"/>
            <a:ext cx="1221659" cy="369332"/>
          </a:xfrm>
          <a:prstGeom prst="rect">
            <a:avLst/>
          </a:prstGeom>
          <a:noFill/>
        </p:spPr>
        <p:txBody>
          <a:bodyPr wrap="square" rtlCol="0">
            <a:spAutoFit/>
          </a:bodyPr>
          <a:lstStyle/>
          <a:p>
            <a:r>
              <a:rPr lang="en-US" sz="900" dirty="0">
                <a:solidFill>
                  <a:schemeClr val="bg1"/>
                </a:solidFill>
                <a:latin typeface="Roboto Bold" panose="02000000000000000000" pitchFamily="2" charset="0"/>
                <a:ea typeface="Roboto Bold" panose="02000000000000000000" pitchFamily="2" charset="0"/>
                <a:cs typeface="Roboto Bold" panose="02000000000000000000" pitchFamily="2" charset="0"/>
              </a:rPr>
              <a:t>NUMBER OF RESOURCES</a:t>
            </a:r>
            <a:endParaRPr lang="ru-RU" sz="900" dirty="0">
              <a:solidFill>
                <a:schemeClr val="bg1"/>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74" name="TextBox 173"/>
          <p:cNvSpPr txBox="1"/>
          <p:nvPr/>
        </p:nvSpPr>
        <p:spPr>
          <a:xfrm>
            <a:off x="511832" y="2796697"/>
            <a:ext cx="490506" cy="246221"/>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Java</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75" name="TextBox 174"/>
          <p:cNvSpPr txBox="1"/>
          <p:nvPr/>
        </p:nvSpPr>
        <p:spPr>
          <a:xfrm>
            <a:off x="504458" y="3138368"/>
            <a:ext cx="683342" cy="246221"/>
          </a:xfrm>
          <a:prstGeom prst="rect">
            <a:avLst/>
          </a:prstGeom>
          <a:noFill/>
        </p:spPr>
        <p:txBody>
          <a:bodyPr wrap="square" rtlCol="0">
            <a:spAutoFit/>
          </a:bodyPr>
          <a:lstStyle/>
          <a:p>
            <a:r>
              <a:rPr lang="en-US" sz="1000" dirty="0" err="1">
                <a:solidFill>
                  <a:srgbClr val="303742"/>
                </a:solidFill>
                <a:latin typeface="+mj-lt"/>
                <a:ea typeface="Roboto Bold" panose="02000000000000000000" pitchFamily="2" charset="0"/>
                <a:cs typeface="Roboto Bold" panose="02000000000000000000" pitchFamily="2" charset="0"/>
              </a:rPr>
              <a:t>.Net</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76" name="TextBox 175"/>
          <p:cNvSpPr txBox="1"/>
          <p:nvPr/>
        </p:nvSpPr>
        <p:spPr>
          <a:xfrm>
            <a:off x="504458" y="3480039"/>
            <a:ext cx="622720" cy="246221"/>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PHP</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77" name="TextBox 176"/>
          <p:cNvSpPr txBox="1"/>
          <p:nvPr/>
        </p:nvSpPr>
        <p:spPr>
          <a:xfrm>
            <a:off x="504457" y="3821710"/>
            <a:ext cx="990078" cy="246221"/>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JavaScript</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78" name="TextBox 177"/>
          <p:cNvSpPr txBox="1"/>
          <p:nvPr/>
        </p:nvSpPr>
        <p:spPr>
          <a:xfrm>
            <a:off x="504458" y="4163380"/>
            <a:ext cx="1033412" cy="246221"/>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Salesforce</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79" name="TextBox 178"/>
          <p:cNvSpPr txBox="1"/>
          <p:nvPr/>
        </p:nvSpPr>
        <p:spPr>
          <a:xfrm>
            <a:off x="509374" y="4505051"/>
            <a:ext cx="688258" cy="246221"/>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Android</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80" name="TextBox 179"/>
          <p:cNvSpPr txBox="1"/>
          <p:nvPr/>
        </p:nvSpPr>
        <p:spPr>
          <a:xfrm>
            <a:off x="499542" y="4846723"/>
            <a:ext cx="688258" cy="246221"/>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iOS</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87" name="TextBox 186"/>
          <p:cNvSpPr txBox="1"/>
          <p:nvPr/>
        </p:nvSpPr>
        <p:spPr>
          <a:xfrm>
            <a:off x="2124323" y="2796697"/>
            <a:ext cx="1672463"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Java 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88" name="TextBox 187"/>
          <p:cNvSpPr txBox="1"/>
          <p:nvPr/>
        </p:nvSpPr>
        <p:spPr>
          <a:xfrm>
            <a:off x="2124323" y="3138368"/>
            <a:ext cx="1679992" cy="246221"/>
          </a:xfrm>
          <a:prstGeom prst="rect">
            <a:avLst/>
          </a:prstGeom>
          <a:noFill/>
        </p:spPr>
        <p:txBody>
          <a:bodyPr wrap="square" rtlCol="0">
            <a:spAutoFit/>
          </a:bodyPr>
          <a:lstStyle/>
          <a:p>
            <a:r>
              <a:rPr lang="en-US" sz="1000" dirty="0" err="1">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.Net</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89" name="TextBox 188"/>
          <p:cNvSpPr txBox="1"/>
          <p:nvPr/>
        </p:nvSpPr>
        <p:spPr>
          <a:xfrm>
            <a:off x="2124323" y="3480039"/>
            <a:ext cx="1691397"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PHP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0" name="TextBox 189"/>
          <p:cNvSpPr txBox="1"/>
          <p:nvPr/>
        </p:nvSpPr>
        <p:spPr>
          <a:xfrm>
            <a:off x="2125887" y="3821709"/>
            <a:ext cx="1673356"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JavaScript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1" name="TextBox 190"/>
          <p:cNvSpPr txBox="1"/>
          <p:nvPr/>
        </p:nvSpPr>
        <p:spPr>
          <a:xfrm>
            <a:off x="2124322" y="4163410"/>
            <a:ext cx="1672464"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Salesforce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2" name="TextBox 191"/>
          <p:cNvSpPr txBox="1"/>
          <p:nvPr/>
        </p:nvSpPr>
        <p:spPr>
          <a:xfrm>
            <a:off x="2120352" y="4494740"/>
            <a:ext cx="1695368"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Android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3" name="TextBox 192"/>
          <p:cNvSpPr txBox="1"/>
          <p:nvPr/>
        </p:nvSpPr>
        <p:spPr>
          <a:xfrm>
            <a:off x="2124323" y="4846722"/>
            <a:ext cx="1672463"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iOS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265"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6580" y="2816468"/>
            <a:ext cx="116994" cy="157834"/>
          </a:xfrm>
          <a:prstGeom prst="rect">
            <a:avLst/>
          </a:prstGeom>
        </p:spPr>
      </p:pic>
      <p:pic>
        <p:nvPicPr>
          <p:cNvPr id="266"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4535" y="4142643"/>
            <a:ext cx="268655" cy="238723"/>
          </a:xfrm>
          <a:prstGeom prst="rect">
            <a:avLst/>
          </a:prstGeom>
        </p:spPr>
      </p:pic>
      <p:pic>
        <p:nvPicPr>
          <p:cNvPr id="267"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9700" y="3452079"/>
            <a:ext cx="294781" cy="261939"/>
          </a:xfrm>
          <a:prstGeom prst="rect">
            <a:avLst/>
          </a:prstGeom>
        </p:spPr>
      </p:pic>
      <p:pic>
        <p:nvPicPr>
          <p:cNvPr id="268" name="Рисунок 6"/>
          <p:cNvPicPr>
            <a:picLocks noChangeAspect="1"/>
          </p:cNvPicPr>
          <p:nvPr/>
        </p:nvPicPr>
        <p:blipFill rotWithShape="1">
          <a:blip r:embed="rId5" cstate="screen">
            <a:extLst>
              <a:ext uri="{28A0092B-C50C-407E-A947-70E740481C1C}">
                <a14:useLocalDpi xmlns:a14="http://schemas.microsoft.com/office/drawing/2010/main"/>
              </a:ext>
            </a:extLst>
          </a:blip>
          <a:srcRect l="34674" t="11437" r="33691" b="12476"/>
          <a:stretch/>
        </p:blipFill>
        <p:spPr>
          <a:xfrm>
            <a:off x="1515154" y="3792126"/>
            <a:ext cx="240892" cy="282222"/>
          </a:xfrm>
          <a:prstGeom prst="rect">
            <a:avLst/>
          </a:prstGeom>
        </p:spPr>
      </p:pic>
      <p:pic>
        <p:nvPicPr>
          <p:cNvPr id="269" name="Рисунок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2364" y="4868536"/>
            <a:ext cx="127011" cy="155365"/>
          </a:xfrm>
          <a:prstGeom prst="rect">
            <a:avLst/>
          </a:prstGeom>
        </p:spPr>
      </p:pic>
      <p:pic>
        <p:nvPicPr>
          <p:cNvPr id="270" name="Рисунок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55894" y="4525680"/>
            <a:ext cx="135864" cy="162712"/>
          </a:xfrm>
          <a:prstGeom prst="rect">
            <a:avLst/>
          </a:prstGeom>
        </p:spPr>
      </p:pic>
      <p:pic>
        <p:nvPicPr>
          <p:cNvPr id="271" name="Рисунок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82334" y="3175589"/>
            <a:ext cx="285621" cy="139134"/>
          </a:xfrm>
          <a:prstGeom prst="rect">
            <a:avLst/>
          </a:prstGeom>
        </p:spPr>
      </p:pic>
      <p:sp>
        <p:nvSpPr>
          <p:cNvPr id="220" name="TextBox 219">
            <a:extLst>
              <a:ext uri="{FF2B5EF4-FFF2-40B4-BE49-F238E27FC236}">
                <a16:creationId xmlns:a16="http://schemas.microsoft.com/office/drawing/2014/main" id="{DBD1EF9C-A3B3-444A-A33D-B8F380E25D35}"/>
              </a:ext>
            </a:extLst>
          </p:cNvPr>
          <p:cNvSpPr txBox="1"/>
          <p:nvPr/>
        </p:nvSpPr>
        <p:spPr>
          <a:xfrm>
            <a:off x="509374" y="5213872"/>
            <a:ext cx="688258" cy="246221"/>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Python</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221" name="TextBox 220">
            <a:extLst>
              <a:ext uri="{FF2B5EF4-FFF2-40B4-BE49-F238E27FC236}">
                <a16:creationId xmlns:a16="http://schemas.microsoft.com/office/drawing/2014/main" id="{66DF0E72-EA3A-4E8D-9304-8BB00D44A973}"/>
              </a:ext>
            </a:extLst>
          </p:cNvPr>
          <p:cNvSpPr txBox="1"/>
          <p:nvPr/>
        </p:nvSpPr>
        <p:spPr>
          <a:xfrm>
            <a:off x="2120352" y="5200378"/>
            <a:ext cx="1695368"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Python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01" name="TextBox 200"/>
          <p:cNvSpPr txBox="1"/>
          <p:nvPr/>
        </p:nvSpPr>
        <p:spPr>
          <a:xfrm>
            <a:off x="3809076" y="3138368"/>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40+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203" name="TextBox 202"/>
          <p:cNvSpPr txBox="1"/>
          <p:nvPr/>
        </p:nvSpPr>
        <p:spPr>
          <a:xfrm>
            <a:off x="3809076" y="3821709"/>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90+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205" name="TextBox 204"/>
          <p:cNvSpPr txBox="1"/>
          <p:nvPr/>
        </p:nvSpPr>
        <p:spPr>
          <a:xfrm>
            <a:off x="3806618" y="4505051"/>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4</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223" name="TextBox 222">
            <a:extLst>
              <a:ext uri="{FF2B5EF4-FFF2-40B4-BE49-F238E27FC236}">
                <a16:creationId xmlns:a16="http://schemas.microsoft.com/office/drawing/2014/main" id="{3856D618-4267-4CAA-83FE-C8F2F6B8B672}"/>
              </a:ext>
            </a:extLst>
          </p:cNvPr>
          <p:cNvSpPr txBox="1"/>
          <p:nvPr/>
        </p:nvSpPr>
        <p:spPr>
          <a:xfrm>
            <a:off x="3806618" y="5213872"/>
            <a:ext cx="809365"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70+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39" name="TextBox 138">
            <a:extLst>
              <a:ext uri="{FF2B5EF4-FFF2-40B4-BE49-F238E27FC236}">
                <a16:creationId xmlns:a16="http://schemas.microsoft.com/office/drawing/2014/main" id="{27CFD40C-EDF9-44B0-8F69-3F6ED2FC37CC}"/>
              </a:ext>
            </a:extLst>
          </p:cNvPr>
          <p:cNvSpPr txBox="1"/>
          <p:nvPr/>
        </p:nvSpPr>
        <p:spPr>
          <a:xfrm>
            <a:off x="8086897" y="3296462"/>
            <a:ext cx="1059562"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5</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41" name="TextBox 140">
            <a:extLst>
              <a:ext uri="{FF2B5EF4-FFF2-40B4-BE49-F238E27FC236}">
                <a16:creationId xmlns:a16="http://schemas.microsoft.com/office/drawing/2014/main" id="{052B7332-DA0E-4F87-97B0-FBE7D6D96DB8}"/>
              </a:ext>
            </a:extLst>
          </p:cNvPr>
          <p:cNvSpPr txBox="1"/>
          <p:nvPr/>
        </p:nvSpPr>
        <p:spPr>
          <a:xfrm>
            <a:off x="8084439" y="4207403"/>
            <a:ext cx="1059562"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1</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78" name="Прямоугольник 27">
            <a:extLst>
              <a:ext uri="{FF2B5EF4-FFF2-40B4-BE49-F238E27FC236}">
                <a16:creationId xmlns:a16="http://schemas.microsoft.com/office/drawing/2014/main" id="{FD0DF192-219F-42B8-A926-444B462C95E4}"/>
              </a:ext>
            </a:extLst>
          </p:cNvPr>
          <p:cNvSpPr/>
          <p:nvPr/>
        </p:nvSpPr>
        <p:spPr>
          <a:xfrm>
            <a:off x="6138786" y="4580645"/>
            <a:ext cx="2728796" cy="450483"/>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lumMod val="75000"/>
                  <a:lumOff val="25000"/>
                </a:schemeClr>
              </a:solidFill>
            </a:endParaRPr>
          </a:p>
        </p:txBody>
      </p:sp>
      <p:sp>
        <p:nvSpPr>
          <p:cNvPr id="79" name="Прямоугольник 26">
            <a:extLst>
              <a:ext uri="{FF2B5EF4-FFF2-40B4-BE49-F238E27FC236}">
                <a16:creationId xmlns:a16="http://schemas.microsoft.com/office/drawing/2014/main" id="{BFCD1496-07C0-46FB-B98D-8AEB7F5704F7}"/>
              </a:ext>
            </a:extLst>
          </p:cNvPr>
          <p:cNvSpPr/>
          <p:nvPr/>
        </p:nvSpPr>
        <p:spPr>
          <a:xfrm>
            <a:off x="6141167" y="3663251"/>
            <a:ext cx="2727847" cy="450483"/>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lumMod val="75000"/>
                  <a:lumOff val="25000"/>
                </a:schemeClr>
              </a:solidFill>
            </a:endParaRPr>
          </a:p>
        </p:txBody>
      </p:sp>
      <p:sp>
        <p:nvSpPr>
          <p:cNvPr id="82" name="Прямоугольник 25">
            <a:extLst>
              <a:ext uri="{FF2B5EF4-FFF2-40B4-BE49-F238E27FC236}">
                <a16:creationId xmlns:a16="http://schemas.microsoft.com/office/drawing/2014/main" id="{CF9E4E74-9673-4780-883E-FC9743E45403}"/>
              </a:ext>
            </a:extLst>
          </p:cNvPr>
          <p:cNvSpPr/>
          <p:nvPr/>
        </p:nvSpPr>
        <p:spPr>
          <a:xfrm>
            <a:off x="6181648" y="2750344"/>
            <a:ext cx="2711706" cy="471389"/>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lumMod val="75000"/>
                  <a:lumOff val="25000"/>
                </a:schemeClr>
              </a:solidFill>
            </a:endParaRPr>
          </a:p>
        </p:txBody>
      </p:sp>
      <p:sp>
        <p:nvSpPr>
          <p:cNvPr id="92" name="Прямоугольник 34">
            <a:extLst>
              <a:ext uri="{FF2B5EF4-FFF2-40B4-BE49-F238E27FC236}">
                <a16:creationId xmlns:a16="http://schemas.microsoft.com/office/drawing/2014/main" id="{AC9C13F5-BEBB-4586-95F8-CF87E7BC2813}"/>
              </a:ext>
            </a:extLst>
          </p:cNvPr>
          <p:cNvSpPr/>
          <p:nvPr/>
        </p:nvSpPr>
        <p:spPr>
          <a:xfrm>
            <a:off x="4671936" y="2747177"/>
            <a:ext cx="1533525" cy="471389"/>
          </a:xfrm>
          <a:prstGeom prst="rect">
            <a:avLst/>
          </a:prstGeom>
          <a:solidFill>
            <a:srgbClr val="E3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94" name="Прямоугольник 36">
            <a:extLst>
              <a:ext uri="{FF2B5EF4-FFF2-40B4-BE49-F238E27FC236}">
                <a16:creationId xmlns:a16="http://schemas.microsoft.com/office/drawing/2014/main" id="{4672C68A-6A2F-4773-ADED-425D27B2DB08}"/>
              </a:ext>
            </a:extLst>
          </p:cNvPr>
          <p:cNvSpPr/>
          <p:nvPr/>
        </p:nvSpPr>
        <p:spPr>
          <a:xfrm>
            <a:off x="4671936" y="3646773"/>
            <a:ext cx="1533525" cy="489801"/>
          </a:xfrm>
          <a:prstGeom prst="rect">
            <a:avLst/>
          </a:prstGeom>
          <a:solidFill>
            <a:srgbClr val="E3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95" name="Прямоугольник 37">
            <a:extLst>
              <a:ext uri="{FF2B5EF4-FFF2-40B4-BE49-F238E27FC236}">
                <a16:creationId xmlns:a16="http://schemas.microsoft.com/office/drawing/2014/main" id="{65B391EB-E058-4A21-B336-E3F66F724725}"/>
              </a:ext>
            </a:extLst>
          </p:cNvPr>
          <p:cNvSpPr/>
          <p:nvPr/>
        </p:nvSpPr>
        <p:spPr>
          <a:xfrm>
            <a:off x="4671936" y="3212497"/>
            <a:ext cx="1533525" cy="450483"/>
          </a:xfrm>
          <a:prstGeom prst="rect">
            <a:avLst/>
          </a:prstGeom>
          <a:solidFill>
            <a:srgbClr val="E8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96" name="Прямоугольник 38">
            <a:extLst>
              <a:ext uri="{FF2B5EF4-FFF2-40B4-BE49-F238E27FC236}">
                <a16:creationId xmlns:a16="http://schemas.microsoft.com/office/drawing/2014/main" id="{D1633E63-B50D-4270-B68B-A61BB05E3FB9}"/>
              </a:ext>
            </a:extLst>
          </p:cNvPr>
          <p:cNvSpPr/>
          <p:nvPr/>
        </p:nvSpPr>
        <p:spPr>
          <a:xfrm>
            <a:off x="4671936" y="4567338"/>
            <a:ext cx="1533525" cy="483452"/>
          </a:xfrm>
          <a:prstGeom prst="rect">
            <a:avLst/>
          </a:prstGeom>
          <a:solidFill>
            <a:srgbClr val="E3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97" name="Прямоугольник 39">
            <a:extLst>
              <a:ext uri="{FF2B5EF4-FFF2-40B4-BE49-F238E27FC236}">
                <a16:creationId xmlns:a16="http://schemas.microsoft.com/office/drawing/2014/main" id="{7CCAAC56-5AF4-4DA5-BD28-7C65238A5CD7}"/>
              </a:ext>
            </a:extLst>
          </p:cNvPr>
          <p:cNvSpPr/>
          <p:nvPr/>
        </p:nvSpPr>
        <p:spPr>
          <a:xfrm>
            <a:off x="4671936" y="4123540"/>
            <a:ext cx="1533525" cy="450483"/>
          </a:xfrm>
          <a:prstGeom prst="rect">
            <a:avLst/>
          </a:prstGeom>
          <a:solidFill>
            <a:srgbClr val="E8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98" name="Прямоугольник 40">
            <a:extLst>
              <a:ext uri="{FF2B5EF4-FFF2-40B4-BE49-F238E27FC236}">
                <a16:creationId xmlns:a16="http://schemas.microsoft.com/office/drawing/2014/main" id="{B4EE18CB-3ED3-4E3E-996D-B84330CA57C4}"/>
              </a:ext>
            </a:extLst>
          </p:cNvPr>
          <p:cNvSpPr/>
          <p:nvPr/>
        </p:nvSpPr>
        <p:spPr>
          <a:xfrm>
            <a:off x="4671936" y="5047280"/>
            <a:ext cx="1533525" cy="450483"/>
          </a:xfrm>
          <a:prstGeom prst="rect">
            <a:avLst/>
          </a:prstGeom>
          <a:solidFill>
            <a:srgbClr val="E8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12" name="TextBox 111">
            <a:extLst>
              <a:ext uri="{FF2B5EF4-FFF2-40B4-BE49-F238E27FC236}">
                <a16:creationId xmlns:a16="http://schemas.microsoft.com/office/drawing/2014/main" id="{D52AAA22-3B92-433E-9801-3564F7DDDE43}"/>
              </a:ext>
            </a:extLst>
          </p:cNvPr>
          <p:cNvSpPr txBox="1"/>
          <p:nvPr/>
        </p:nvSpPr>
        <p:spPr>
          <a:xfrm>
            <a:off x="4773176" y="2840994"/>
            <a:ext cx="873381" cy="328229"/>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Designer</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16" name="TextBox 115">
            <a:extLst>
              <a:ext uri="{FF2B5EF4-FFF2-40B4-BE49-F238E27FC236}">
                <a16:creationId xmlns:a16="http://schemas.microsoft.com/office/drawing/2014/main" id="{3434A443-63EE-4C29-9F51-AEE1576F9D71}"/>
              </a:ext>
            </a:extLst>
          </p:cNvPr>
          <p:cNvSpPr txBox="1"/>
          <p:nvPr/>
        </p:nvSpPr>
        <p:spPr>
          <a:xfrm>
            <a:off x="4775633" y="4666152"/>
            <a:ext cx="1584451" cy="328229"/>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Business Analysis</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17" name="TextBox 116">
            <a:extLst>
              <a:ext uri="{FF2B5EF4-FFF2-40B4-BE49-F238E27FC236}">
                <a16:creationId xmlns:a16="http://schemas.microsoft.com/office/drawing/2014/main" id="{81C3EC67-217C-4E61-9A81-15B3CA67B493}"/>
              </a:ext>
            </a:extLst>
          </p:cNvPr>
          <p:cNvSpPr txBox="1"/>
          <p:nvPr/>
        </p:nvSpPr>
        <p:spPr>
          <a:xfrm>
            <a:off x="4775632" y="5121622"/>
            <a:ext cx="1526617" cy="328229"/>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Project Management</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25" name="TextBox 124">
            <a:extLst>
              <a:ext uri="{FF2B5EF4-FFF2-40B4-BE49-F238E27FC236}">
                <a16:creationId xmlns:a16="http://schemas.microsoft.com/office/drawing/2014/main" id="{D8221165-F1EE-4EFF-8519-D80C57F8D64A}"/>
              </a:ext>
            </a:extLst>
          </p:cNvPr>
          <p:cNvSpPr txBox="1"/>
          <p:nvPr/>
        </p:nvSpPr>
        <p:spPr>
          <a:xfrm>
            <a:off x="6390584" y="2840993"/>
            <a:ext cx="1214283"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Designer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26" name="TextBox 125">
            <a:extLst>
              <a:ext uri="{FF2B5EF4-FFF2-40B4-BE49-F238E27FC236}">
                <a16:creationId xmlns:a16="http://schemas.microsoft.com/office/drawing/2014/main" id="{89ED016B-164C-4261-8A54-9C533C72B6D2}"/>
              </a:ext>
            </a:extLst>
          </p:cNvPr>
          <p:cNvSpPr txBox="1"/>
          <p:nvPr/>
        </p:nvSpPr>
        <p:spPr>
          <a:xfrm>
            <a:off x="6393042" y="3296462"/>
            <a:ext cx="1613862"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DBA </a:t>
            </a:r>
            <a:r>
              <a:rPr lang="en-US"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Developer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27" name="TextBox 126">
            <a:extLst>
              <a:ext uri="{FF2B5EF4-FFF2-40B4-BE49-F238E27FC236}">
                <a16:creationId xmlns:a16="http://schemas.microsoft.com/office/drawing/2014/main" id="{00CF6817-7B1B-4A4A-A8B6-642ECC178994}"/>
              </a:ext>
            </a:extLst>
          </p:cNvPr>
          <p:cNvSpPr txBox="1"/>
          <p:nvPr/>
        </p:nvSpPr>
        <p:spPr>
          <a:xfrm>
            <a:off x="6390584" y="3751932"/>
            <a:ext cx="1214283"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QA Engineer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28" name="TextBox 127">
            <a:extLst>
              <a:ext uri="{FF2B5EF4-FFF2-40B4-BE49-F238E27FC236}">
                <a16:creationId xmlns:a16="http://schemas.microsoft.com/office/drawing/2014/main" id="{2E070767-3E84-4B37-9D9F-42A5B36CEDA2}"/>
              </a:ext>
            </a:extLst>
          </p:cNvPr>
          <p:cNvSpPr txBox="1"/>
          <p:nvPr/>
        </p:nvSpPr>
        <p:spPr>
          <a:xfrm>
            <a:off x="6390584" y="4207403"/>
            <a:ext cx="1214283"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DevOps</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29" name="TextBox 128">
            <a:extLst>
              <a:ext uri="{FF2B5EF4-FFF2-40B4-BE49-F238E27FC236}">
                <a16:creationId xmlns:a16="http://schemas.microsoft.com/office/drawing/2014/main" id="{D08557DD-23B6-47EF-8946-E60C2AB32550}"/>
              </a:ext>
            </a:extLst>
          </p:cNvPr>
          <p:cNvSpPr txBox="1"/>
          <p:nvPr/>
        </p:nvSpPr>
        <p:spPr>
          <a:xfrm>
            <a:off x="6390584" y="4662873"/>
            <a:ext cx="1616320"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Business Analyst</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30" name="TextBox 129">
            <a:extLst>
              <a:ext uri="{FF2B5EF4-FFF2-40B4-BE49-F238E27FC236}">
                <a16:creationId xmlns:a16="http://schemas.microsoft.com/office/drawing/2014/main" id="{8B09FA16-F924-4F7E-8808-510D9A34ACF3}"/>
              </a:ext>
            </a:extLst>
          </p:cNvPr>
          <p:cNvSpPr txBox="1"/>
          <p:nvPr/>
        </p:nvSpPr>
        <p:spPr>
          <a:xfrm>
            <a:off x="6400415" y="5110361"/>
            <a:ext cx="1606489"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Project Manager</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cxnSp>
        <p:nvCxnSpPr>
          <p:cNvPr id="99" name="Прямая соединительная линия 19">
            <a:extLst>
              <a:ext uri="{FF2B5EF4-FFF2-40B4-BE49-F238E27FC236}">
                <a16:creationId xmlns:a16="http://schemas.microsoft.com/office/drawing/2014/main" id="{7FBA5D88-8512-429F-B717-75F0F894126E}"/>
              </a:ext>
            </a:extLst>
          </p:cNvPr>
          <p:cNvCxnSpPr>
            <a:cxnSpLocks/>
          </p:cNvCxnSpPr>
          <p:nvPr/>
        </p:nvCxnSpPr>
        <p:spPr>
          <a:xfrm>
            <a:off x="4671936" y="5496427"/>
            <a:ext cx="4219986" cy="6348"/>
          </a:xfrm>
          <a:prstGeom prst="line">
            <a:avLst/>
          </a:prstGeom>
          <a:ln w="12700">
            <a:solidFill>
              <a:srgbClr val="E0E1E4"/>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9850B652-4EFA-44FA-AE11-3169931EE48C}"/>
              </a:ext>
            </a:extLst>
          </p:cNvPr>
          <p:cNvSpPr txBox="1"/>
          <p:nvPr/>
        </p:nvSpPr>
        <p:spPr>
          <a:xfrm>
            <a:off x="4773177" y="3296464"/>
            <a:ext cx="688258" cy="328229"/>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DBA</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14" name="TextBox 113">
            <a:extLst>
              <a:ext uri="{FF2B5EF4-FFF2-40B4-BE49-F238E27FC236}">
                <a16:creationId xmlns:a16="http://schemas.microsoft.com/office/drawing/2014/main" id="{896C8B83-EC3F-4B0F-B05B-6442AA4E8EA3}"/>
              </a:ext>
            </a:extLst>
          </p:cNvPr>
          <p:cNvSpPr txBox="1"/>
          <p:nvPr/>
        </p:nvSpPr>
        <p:spPr>
          <a:xfrm>
            <a:off x="4770719" y="3755211"/>
            <a:ext cx="688258" cy="328229"/>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Testing</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15" name="TextBox 114">
            <a:extLst>
              <a:ext uri="{FF2B5EF4-FFF2-40B4-BE49-F238E27FC236}">
                <a16:creationId xmlns:a16="http://schemas.microsoft.com/office/drawing/2014/main" id="{F28CB558-A64C-4935-BC65-F46AB70C8597}"/>
              </a:ext>
            </a:extLst>
          </p:cNvPr>
          <p:cNvSpPr txBox="1"/>
          <p:nvPr/>
        </p:nvSpPr>
        <p:spPr>
          <a:xfrm>
            <a:off x="4773176" y="4210681"/>
            <a:ext cx="956197" cy="328229"/>
          </a:xfrm>
          <a:prstGeom prst="rect">
            <a:avLst/>
          </a:prstGeom>
          <a:noFill/>
        </p:spPr>
        <p:txBody>
          <a:bodyPr wrap="square" rtlCol="0">
            <a:spAutoFit/>
          </a:bodyPr>
          <a:lstStyle/>
          <a:p>
            <a:r>
              <a:rPr lang="en-US" sz="1000" dirty="0">
                <a:solidFill>
                  <a:srgbClr val="303742"/>
                </a:solidFill>
                <a:latin typeface="+mj-lt"/>
                <a:ea typeface="Roboto Bold" panose="02000000000000000000" pitchFamily="2" charset="0"/>
                <a:cs typeface="Roboto Bold" panose="02000000000000000000" pitchFamily="2" charset="0"/>
              </a:rPr>
              <a:t>Support</a:t>
            </a:r>
            <a:endParaRPr lang="ru-RU" sz="1000" dirty="0">
              <a:solidFill>
                <a:srgbClr val="303742"/>
              </a:solidFill>
              <a:latin typeface="+mj-lt"/>
              <a:ea typeface="Roboto Bold" panose="02000000000000000000" pitchFamily="2" charset="0"/>
              <a:cs typeface="Roboto Bold" panose="02000000000000000000" pitchFamily="2" charset="0"/>
            </a:endParaRPr>
          </a:p>
        </p:txBody>
      </p:sp>
      <p:sp>
        <p:nvSpPr>
          <p:cNvPr id="138" name="TextBox 137">
            <a:extLst>
              <a:ext uri="{FF2B5EF4-FFF2-40B4-BE49-F238E27FC236}">
                <a16:creationId xmlns:a16="http://schemas.microsoft.com/office/drawing/2014/main" id="{ABFFAD32-E04A-4B63-9D43-4081DA825DB2}"/>
              </a:ext>
            </a:extLst>
          </p:cNvPr>
          <p:cNvSpPr txBox="1"/>
          <p:nvPr/>
        </p:nvSpPr>
        <p:spPr>
          <a:xfrm>
            <a:off x="8084439" y="2840993"/>
            <a:ext cx="1059562"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3</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40" name="TextBox 139">
            <a:extLst>
              <a:ext uri="{FF2B5EF4-FFF2-40B4-BE49-F238E27FC236}">
                <a16:creationId xmlns:a16="http://schemas.microsoft.com/office/drawing/2014/main" id="{F6658F53-3CD9-4AA8-B032-9584D7387D4A}"/>
              </a:ext>
            </a:extLst>
          </p:cNvPr>
          <p:cNvSpPr txBox="1"/>
          <p:nvPr/>
        </p:nvSpPr>
        <p:spPr>
          <a:xfrm>
            <a:off x="8084439" y="3751932"/>
            <a:ext cx="1059562"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40+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65" name="TextBox 164">
            <a:extLst>
              <a:ext uri="{FF2B5EF4-FFF2-40B4-BE49-F238E27FC236}">
                <a16:creationId xmlns:a16="http://schemas.microsoft.com/office/drawing/2014/main" id="{F391E38C-E7EE-451B-A99E-2A39FE417328}"/>
              </a:ext>
            </a:extLst>
          </p:cNvPr>
          <p:cNvSpPr txBox="1"/>
          <p:nvPr/>
        </p:nvSpPr>
        <p:spPr>
          <a:xfrm>
            <a:off x="8084439" y="4662873"/>
            <a:ext cx="1059562"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20+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sp>
        <p:nvSpPr>
          <p:cNvPr id="170" name="TextBox 169">
            <a:extLst>
              <a:ext uri="{FF2B5EF4-FFF2-40B4-BE49-F238E27FC236}">
                <a16:creationId xmlns:a16="http://schemas.microsoft.com/office/drawing/2014/main" id="{D0D52478-4564-4540-B274-3E81E3C69A93}"/>
              </a:ext>
            </a:extLst>
          </p:cNvPr>
          <p:cNvSpPr txBox="1"/>
          <p:nvPr/>
        </p:nvSpPr>
        <p:spPr>
          <a:xfrm>
            <a:off x="8084439" y="5118343"/>
            <a:ext cx="1059562" cy="246221"/>
          </a:xfrm>
          <a:prstGeom prst="rect">
            <a:avLst/>
          </a:prstGeom>
          <a:noFill/>
        </p:spPr>
        <p:txBody>
          <a:bodyPr wrap="square" rtlCol="0">
            <a:spAutoFit/>
          </a:bodyPr>
          <a:lstStyle/>
          <a:p>
            <a:r>
              <a:rPr lang="en-US"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rPr>
              <a:t>20+</a:t>
            </a:r>
            <a:endParaRPr lang="ru-RU" sz="1000" dirty="0">
              <a:solidFill>
                <a:schemeClr val="tx1">
                  <a:lumMod val="75000"/>
                  <a:lumOff val="25000"/>
                </a:schemeClr>
              </a:solidFill>
              <a:latin typeface="Roboto" panose="02000000000000000000" pitchFamily="2" charset="0"/>
              <a:ea typeface="Roboto" panose="02000000000000000000" pitchFamily="2" charset="0"/>
              <a:cs typeface="Roboto Bold" panose="02000000000000000000" pitchFamily="2" charset="0"/>
            </a:endParaRPr>
          </a:p>
        </p:txBody>
      </p:sp>
      <p:cxnSp>
        <p:nvCxnSpPr>
          <p:cNvPr id="84" name="Прямая соединительная линия 13">
            <a:extLst>
              <a:ext uri="{FF2B5EF4-FFF2-40B4-BE49-F238E27FC236}">
                <a16:creationId xmlns:a16="http://schemas.microsoft.com/office/drawing/2014/main" id="{9C55D616-281C-482F-BEED-B32A5DF51500}"/>
              </a:ext>
            </a:extLst>
          </p:cNvPr>
          <p:cNvCxnSpPr>
            <a:cxnSpLocks/>
          </p:cNvCxnSpPr>
          <p:nvPr/>
        </p:nvCxnSpPr>
        <p:spPr>
          <a:xfrm>
            <a:off x="8886171" y="2725997"/>
            <a:ext cx="0" cy="2780523"/>
          </a:xfrm>
          <a:prstGeom prst="line">
            <a:avLst/>
          </a:prstGeom>
          <a:ln w="12700">
            <a:solidFill>
              <a:srgbClr val="E0E1E4"/>
            </a:solidFill>
          </a:ln>
        </p:spPr>
        <p:style>
          <a:lnRef idx="1">
            <a:schemeClr val="accent1"/>
          </a:lnRef>
          <a:fillRef idx="0">
            <a:schemeClr val="accent1"/>
          </a:fillRef>
          <a:effectRef idx="0">
            <a:schemeClr val="accent1"/>
          </a:effectRef>
          <a:fontRef idx="minor">
            <a:schemeClr val="tx1"/>
          </a:fontRef>
        </p:style>
      </p:cxnSp>
      <p:pic>
        <p:nvPicPr>
          <p:cNvPr id="24" name="Рисунок 23">
            <a:extLst>
              <a:ext uri="{FF2B5EF4-FFF2-40B4-BE49-F238E27FC236}">
                <a16:creationId xmlns:a16="http://schemas.microsoft.com/office/drawing/2014/main" id="{2A901856-6F4A-4AD6-B0CC-EE5B447E55F2}"/>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1537870" y="5231138"/>
            <a:ext cx="171912" cy="171912"/>
          </a:xfrm>
          <a:prstGeom prst="rect">
            <a:avLst/>
          </a:prstGeom>
        </p:spPr>
      </p:pic>
      <p:cxnSp>
        <p:nvCxnSpPr>
          <p:cNvPr id="100" name="Прямая соединительная линия 13">
            <a:extLst>
              <a:ext uri="{FF2B5EF4-FFF2-40B4-BE49-F238E27FC236}">
                <a16:creationId xmlns:a16="http://schemas.microsoft.com/office/drawing/2014/main" id="{9C55D616-281C-482F-BEED-B32A5DF51500}"/>
              </a:ext>
            </a:extLst>
          </p:cNvPr>
          <p:cNvCxnSpPr>
            <a:cxnSpLocks/>
          </p:cNvCxnSpPr>
          <p:nvPr/>
        </p:nvCxnSpPr>
        <p:spPr>
          <a:xfrm>
            <a:off x="4673739" y="2721235"/>
            <a:ext cx="0" cy="2780523"/>
          </a:xfrm>
          <a:prstGeom prst="line">
            <a:avLst/>
          </a:prstGeom>
          <a:ln w="12700">
            <a:solidFill>
              <a:srgbClr val="E0E1E4"/>
            </a:solidFill>
          </a:ln>
        </p:spPr>
        <p:style>
          <a:lnRef idx="1">
            <a:schemeClr val="accent1"/>
          </a:lnRef>
          <a:fillRef idx="0">
            <a:schemeClr val="accent1"/>
          </a:fillRef>
          <a:effectRef idx="0">
            <a:schemeClr val="accent1"/>
          </a:effectRef>
          <a:fontRef idx="minor">
            <a:schemeClr val="tx1"/>
          </a:fontRef>
        </p:style>
      </p:cxnSp>
      <p:grpSp>
        <p:nvGrpSpPr>
          <p:cNvPr id="7" name="Группа 6"/>
          <p:cNvGrpSpPr/>
          <p:nvPr/>
        </p:nvGrpSpPr>
        <p:grpSpPr>
          <a:xfrm>
            <a:off x="4664472" y="2187033"/>
            <a:ext cx="4402083" cy="558528"/>
            <a:chOff x="4664472" y="2187033"/>
            <a:chExt cx="4402083" cy="558528"/>
          </a:xfrm>
        </p:grpSpPr>
        <p:sp>
          <p:nvSpPr>
            <p:cNvPr id="85" name="Прямоугольник 5">
              <a:extLst>
                <a:ext uri="{FF2B5EF4-FFF2-40B4-BE49-F238E27FC236}">
                  <a16:creationId xmlns:a16="http://schemas.microsoft.com/office/drawing/2014/main" id="{ACA1E923-83AB-4FBA-9229-EB7885919D4F}"/>
                </a:ext>
              </a:extLst>
            </p:cNvPr>
            <p:cNvSpPr/>
            <p:nvPr/>
          </p:nvSpPr>
          <p:spPr>
            <a:xfrm>
              <a:off x="4664472" y="2187033"/>
              <a:ext cx="4228888" cy="556168"/>
            </a:xfrm>
            <a:prstGeom prst="rect">
              <a:avLst/>
            </a:prstGeom>
            <a:solidFill>
              <a:srgbClr val="D53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p>
          </p:txBody>
        </p:sp>
        <p:sp>
          <p:nvSpPr>
            <p:cNvPr id="102" name="TextBox 101">
              <a:extLst>
                <a:ext uri="{FF2B5EF4-FFF2-40B4-BE49-F238E27FC236}">
                  <a16:creationId xmlns:a16="http://schemas.microsoft.com/office/drawing/2014/main" id="{6CD9E7FF-554A-4E2F-AE86-A4AC70BFBA88}"/>
                </a:ext>
              </a:extLst>
            </p:cNvPr>
            <p:cNvSpPr txBox="1"/>
            <p:nvPr/>
          </p:nvSpPr>
          <p:spPr>
            <a:xfrm>
              <a:off x="4797757" y="2312482"/>
              <a:ext cx="1221659" cy="230832"/>
            </a:xfrm>
            <a:prstGeom prst="rect">
              <a:avLst/>
            </a:prstGeom>
            <a:noFill/>
          </p:spPr>
          <p:txBody>
            <a:bodyPr wrap="square" rtlCol="0">
              <a:spAutoFit/>
            </a:bodyPr>
            <a:lstStyle/>
            <a:p>
              <a:r>
                <a:rPr lang="en-US" sz="900" dirty="0">
                  <a:solidFill>
                    <a:schemeClr val="bg1"/>
                  </a:solidFill>
                  <a:latin typeface="Roboto Bold" panose="02000000000000000000" pitchFamily="2" charset="0"/>
                  <a:ea typeface="Roboto Bold" panose="02000000000000000000" pitchFamily="2" charset="0"/>
                  <a:cs typeface="Roboto Bold" panose="02000000000000000000" pitchFamily="2" charset="0"/>
                </a:rPr>
                <a:t>SERVICES</a:t>
              </a:r>
              <a:endParaRPr lang="ru-RU" sz="900" dirty="0">
                <a:solidFill>
                  <a:schemeClr val="bg1"/>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03" name="TextBox 102">
              <a:extLst>
                <a:ext uri="{FF2B5EF4-FFF2-40B4-BE49-F238E27FC236}">
                  <a16:creationId xmlns:a16="http://schemas.microsoft.com/office/drawing/2014/main" id="{133DECEC-4A94-4111-8A8E-BFDD0335E7E1}"/>
                </a:ext>
              </a:extLst>
            </p:cNvPr>
            <p:cNvSpPr txBox="1"/>
            <p:nvPr/>
          </p:nvSpPr>
          <p:spPr>
            <a:xfrm>
              <a:off x="6400415" y="2312482"/>
              <a:ext cx="1221659" cy="230832"/>
            </a:xfrm>
            <a:prstGeom prst="rect">
              <a:avLst/>
            </a:prstGeom>
            <a:noFill/>
          </p:spPr>
          <p:txBody>
            <a:bodyPr wrap="square" rtlCol="0">
              <a:spAutoFit/>
            </a:bodyPr>
            <a:lstStyle/>
            <a:p>
              <a:r>
                <a:rPr lang="en-US" sz="900" dirty="0">
                  <a:solidFill>
                    <a:schemeClr val="bg1"/>
                  </a:solidFill>
                  <a:latin typeface="Roboto Bold" panose="02000000000000000000" pitchFamily="2" charset="0"/>
                  <a:ea typeface="Roboto Bold" panose="02000000000000000000" pitchFamily="2" charset="0"/>
                  <a:cs typeface="Roboto Bold" panose="02000000000000000000" pitchFamily="2" charset="0"/>
                </a:rPr>
                <a:t>RESOURCE NAME</a:t>
              </a:r>
              <a:endParaRPr lang="ru-RU" sz="900" dirty="0">
                <a:solidFill>
                  <a:schemeClr val="bg1"/>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04" name="TextBox 103">
              <a:extLst>
                <a:ext uri="{FF2B5EF4-FFF2-40B4-BE49-F238E27FC236}">
                  <a16:creationId xmlns:a16="http://schemas.microsoft.com/office/drawing/2014/main" id="{0C105CD5-031C-4755-811D-3F3D56FB38AA}"/>
                </a:ext>
              </a:extLst>
            </p:cNvPr>
            <p:cNvSpPr txBox="1"/>
            <p:nvPr/>
          </p:nvSpPr>
          <p:spPr>
            <a:xfrm>
              <a:off x="7844896" y="2312482"/>
              <a:ext cx="1221659" cy="369332"/>
            </a:xfrm>
            <a:prstGeom prst="rect">
              <a:avLst/>
            </a:prstGeom>
            <a:noFill/>
          </p:spPr>
          <p:txBody>
            <a:bodyPr wrap="square" rtlCol="0">
              <a:spAutoFit/>
            </a:bodyPr>
            <a:lstStyle/>
            <a:p>
              <a:r>
                <a:rPr lang="en-US" sz="900" dirty="0">
                  <a:solidFill>
                    <a:schemeClr val="bg1"/>
                  </a:solidFill>
                  <a:latin typeface="Roboto Bold" panose="02000000000000000000" pitchFamily="2" charset="0"/>
                  <a:ea typeface="Roboto Bold" panose="02000000000000000000" pitchFamily="2" charset="0"/>
                  <a:cs typeface="Roboto Bold" panose="02000000000000000000" pitchFamily="2" charset="0"/>
                </a:rPr>
                <a:t>NUMBER OF RESOURCES</a:t>
              </a:r>
              <a:endParaRPr lang="ru-RU" sz="900" dirty="0">
                <a:solidFill>
                  <a:schemeClr val="bg1"/>
                </a:solidFill>
                <a:latin typeface="Roboto Bold" panose="02000000000000000000" pitchFamily="2" charset="0"/>
                <a:ea typeface="Roboto Bold" panose="02000000000000000000" pitchFamily="2" charset="0"/>
                <a:cs typeface="Roboto Bold" panose="02000000000000000000" pitchFamily="2" charset="0"/>
              </a:endParaRPr>
            </a:p>
          </p:txBody>
        </p:sp>
        <p:cxnSp>
          <p:nvCxnSpPr>
            <p:cNvPr id="101" name="Прямая соединительная линия 8">
              <a:extLst>
                <a:ext uri="{FF2B5EF4-FFF2-40B4-BE49-F238E27FC236}">
                  <a16:creationId xmlns:a16="http://schemas.microsoft.com/office/drawing/2014/main" id="{8FFFB377-FB01-459E-8456-5F6131EE342F}"/>
                </a:ext>
              </a:extLst>
            </p:cNvPr>
            <p:cNvCxnSpPr>
              <a:cxnSpLocks/>
            </p:cNvCxnSpPr>
            <p:nvPr/>
          </p:nvCxnSpPr>
          <p:spPr>
            <a:xfrm>
              <a:off x="4664472" y="2745561"/>
              <a:ext cx="4228888" cy="0"/>
            </a:xfrm>
            <a:prstGeom prst="line">
              <a:avLst/>
            </a:prstGeom>
            <a:ln w="28575">
              <a:solidFill>
                <a:srgbClr val="BF364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872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Company Overview</a:t>
            </a:r>
            <a:endParaRPr lang="ru-RU" dirty="0"/>
          </a:p>
        </p:txBody>
      </p:sp>
      <p:pic>
        <p:nvPicPr>
          <p:cNvPr id="10" name="Рисунок 9"/>
          <p:cNvPicPr>
            <a:picLocks noChangeAspect="1"/>
          </p:cNvPicPr>
          <p:nvPr/>
        </p:nvPicPr>
        <p:blipFill rotWithShape="1">
          <a:blip r:embed="rId2" cstate="screen">
            <a:extLst>
              <a:ext uri="{28A0092B-C50C-407E-A947-70E740481C1C}">
                <a14:useLocalDpi xmlns:a14="http://schemas.microsoft.com/office/drawing/2010/main"/>
              </a:ext>
            </a:extLst>
          </a:blip>
          <a:srcRect l="37537" t="29907" r="31684" b="10648"/>
          <a:stretch/>
        </p:blipFill>
        <p:spPr>
          <a:xfrm>
            <a:off x="464879" y="1906980"/>
            <a:ext cx="982445" cy="3869505"/>
          </a:xfrm>
          <a:prstGeom prst="rect">
            <a:avLst/>
          </a:prstGeom>
        </p:spPr>
      </p:pic>
      <p:sp>
        <p:nvSpPr>
          <p:cNvPr id="11" name="TextBox 10"/>
          <p:cNvSpPr txBox="1"/>
          <p:nvPr/>
        </p:nvSpPr>
        <p:spPr>
          <a:xfrm>
            <a:off x="1482103" y="2084844"/>
            <a:ext cx="5435520" cy="307777"/>
          </a:xfrm>
          <a:prstGeom prst="rect">
            <a:avLst/>
          </a:prstGeom>
          <a:noFill/>
        </p:spPr>
        <p:txBody>
          <a:bodyPr wrap="square" rtlCol="0">
            <a:spAutoFit/>
          </a:bodyPr>
          <a:lstStyle/>
          <a:p>
            <a:r>
              <a:rPr lang="en-US" sz="1400" dirty="0">
                <a:latin typeface="Roboto Light" panose="02000000000000000000" pitchFamily="2" charset="0"/>
                <a:ea typeface="Roboto Light" panose="02000000000000000000" pitchFamily="2" charset="0"/>
                <a:cs typeface="Roboto Light" panose="02000000000000000000" pitchFamily="2" charset="0"/>
              </a:rPr>
              <a:t>Established in 2000</a:t>
            </a:r>
            <a:endParaRPr lang="ru-RU" sz="14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2" name="TextBox 21"/>
          <p:cNvSpPr txBox="1"/>
          <p:nvPr/>
        </p:nvSpPr>
        <p:spPr>
          <a:xfrm>
            <a:off x="1482103" y="2608907"/>
            <a:ext cx="6051145" cy="307777"/>
          </a:xfrm>
          <a:prstGeom prst="rect">
            <a:avLst/>
          </a:prstGeom>
          <a:noFill/>
        </p:spPr>
        <p:txBody>
          <a:bodyPr wrap="square" rtlCol="0">
            <a:spAutoFit/>
          </a:bodyPr>
          <a:lstStyle/>
          <a:p>
            <a:r>
              <a:rPr lang="en-US" sz="1400" dirty="0">
                <a:latin typeface="Roboto Light" panose="02000000000000000000" pitchFamily="2" charset="0"/>
                <a:ea typeface="Roboto Light" panose="02000000000000000000" pitchFamily="2" charset="0"/>
                <a:cs typeface="Roboto Light" panose="02000000000000000000" pitchFamily="2" charset="0"/>
              </a:rPr>
              <a:t>Development centers in Belarus (Minsk, Vitebsk, Mogilev)</a:t>
            </a:r>
            <a:endParaRPr lang="ru-RU" sz="14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3" name="TextBox 22"/>
          <p:cNvSpPr txBox="1"/>
          <p:nvPr/>
        </p:nvSpPr>
        <p:spPr>
          <a:xfrm>
            <a:off x="1482102" y="3279017"/>
            <a:ext cx="5952915" cy="307777"/>
          </a:xfrm>
          <a:prstGeom prst="rect">
            <a:avLst/>
          </a:prstGeom>
          <a:noFill/>
        </p:spPr>
        <p:txBody>
          <a:bodyPr wrap="square" rtlCol="0">
            <a:spAutoFit/>
          </a:bodyPr>
          <a:lstStyle/>
          <a:p>
            <a:r>
              <a:rPr lang="en-US" sz="1400" dirty="0">
                <a:latin typeface="Roboto Light" panose="02000000000000000000" pitchFamily="2" charset="0"/>
                <a:ea typeface="Roboto Light" panose="02000000000000000000" pitchFamily="2" charset="0"/>
                <a:cs typeface="Roboto Light" panose="02000000000000000000" pitchFamily="2" charset="0"/>
              </a:rPr>
              <a:t>Sales and Operations Office in the US (New Jersey)</a:t>
            </a:r>
            <a:endParaRPr lang="ru-RU" sz="14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4" name="TextBox 23"/>
          <p:cNvSpPr txBox="1"/>
          <p:nvPr/>
        </p:nvSpPr>
        <p:spPr>
          <a:xfrm>
            <a:off x="1482103" y="5320819"/>
            <a:ext cx="6051145" cy="307777"/>
          </a:xfrm>
          <a:prstGeom prst="rect">
            <a:avLst/>
          </a:prstGeom>
          <a:noFill/>
        </p:spPr>
        <p:txBody>
          <a:bodyPr wrap="square" rtlCol="0">
            <a:spAutoFit/>
          </a:bodyPr>
          <a:lstStyle/>
          <a:p>
            <a:r>
              <a:rPr lang="en-US" sz="1400" dirty="0">
                <a:latin typeface="Roboto Light" panose="02000000000000000000" pitchFamily="2" charset="0"/>
                <a:ea typeface="Roboto Light" panose="02000000000000000000" pitchFamily="2" charset="0"/>
                <a:cs typeface="Roboto Light" panose="02000000000000000000" pitchFamily="2" charset="0"/>
              </a:rPr>
              <a:t>Over 1000 successfully accomplished projects worldwide</a:t>
            </a:r>
            <a:endParaRPr lang="ru-RU" sz="14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5" name="TextBox 24"/>
          <p:cNvSpPr txBox="1"/>
          <p:nvPr/>
        </p:nvSpPr>
        <p:spPr>
          <a:xfrm>
            <a:off x="1482103" y="4038328"/>
            <a:ext cx="4951972" cy="307777"/>
          </a:xfrm>
          <a:prstGeom prst="rect">
            <a:avLst/>
          </a:prstGeom>
          <a:noFill/>
        </p:spPr>
        <p:txBody>
          <a:bodyPr wrap="square" rtlCol="0">
            <a:spAutoFit/>
          </a:bodyPr>
          <a:lstStyle/>
          <a:p>
            <a:r>
              <a:rPr lang="en-US" sz="1400" dirty="0">
                <a:latin typeface="Roboto Light" panose="02000000000000000000" pitchFamily="2" charset="0"/>
                <a:ea typeface="Roboto Light" panose="02000000000000000000" pitchFamily="2" charset="0"/>
                <a:cs typeface="Roboto Light" panose="02000000000000000000" pitchFamily="2" charset="0"/>
              </a:rPr>
              <a:t>ISO 9001:2015 certified </a:t>
            </a:r>
            <a:endParaRPr lang="ru-RU" sz="14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6" name="TextBox 25"/>
          <p:cNvSpPr txBox="1"/>
          <p:nvPr/>
        </p:nvSpPr>
        <p:spPr>
          <a:xfrm>
            <a:off x="1482103" y="4684540"/>
            <a:ext cx="5435520" cy="307777"/>
          </a:xfrm>
          <a:prstGeom prst="rect">
            <a:avLst/>
          </a:prstGeom>
          <a:noFill/>
        </p:spPr>
        <p:txBody>
          <a:bodyPr wrap="square" rtlCol="0">
            <a:spAutoFit/>
          </a:bodyPr>
          <a:lstStyle/>
          <a:p>
            <a:r>
              <a:rPr lang="en-US" sz="1400" dirty="0">
                <a:latin typeface="Roboto Light" panose="02000000000000000000" pitchFamily="2" charset="0"/>
                <a:ea typeface="Roboto Light" panose="02000000000000000000" pitchFamily="2" charset="0"/>
                <a:cs typeface="Roboto Light" panose="02000000000000000000" pitchFamily="2" charset="0"/>
              </a:rPr>
              <a:t>Operations in Europe, North America, Middle East and JAPAC</a:t>
            </a:r>
            <a:endParaRPr lang="ru-RU" sz="14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83762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Artezio Services</a:t>
            </a:r>
            <a:endParaRPr lang="ru-RU"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593" y="1876142"/>
            <a:ext cx="7784757" cy="3962302"/>
          </a:xfrm>
          <a:prstGeom prst="rect">
            <a:avLst/>
          </a:prstGeom>
        </p:spPr>
      </p:pic>
    </p:spTree>
    <p:extLst>
      <p:ext uri="{BB962C8B-B14F-4D97-AF65-F5344CB8AC3E}">
        <p14:creationId xmlns:p14="http://schemas.microsoft.com/office/powerpoint/2010/main" val="1681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Profile</a:t>
            </a:r>
            <a:endParaRPr lang="ru-RU"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4684" y="1895975"/>
            <a:ext cx="1040744" cy="153269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1679" y="1895975"/>
            <a:ext cx="1729989" cy="1532691"/>
          </a:xfrm>
          <a:prstGeom prst="rect">
            <a:avLst/>
          </a:prstGeom>
        </p:spPr>
      </p:pic>
      <p:sp>
        <p:nvSpPr>
          <p:cNvPr id="9" name="Текст 3"/>
          <p:cNvSpPr>
            <a:spLocks noGrp="1"/>
          </p:cNvSpPr>
          <p:nvPr>
            <p:ph type="body" sz="quarter" idx="10"/>
          </p:nvPr>
        </p:nvSpPr>
        <p:spPr>
          <a:xfrm>
            <a:off x="364988" y="3408280"/>
            <a:ext cx="1836691" cy="323589"/>
          </a:xfrm>
        </p:spPr>
        <p:txBody>
          <a:bodyPr/>
          <a:lstStyle/>
          <a:p>
            <a:r>
              <a:rPr lang="en-US" sz="1700" dirty="0"/>
              <a:t>Web</a:t>
            </a:r>
            <a:br>
              <a:rPr lang="ru-RU" sz="1700" dirty="0"/>
            </a:br>
            <a:r>
              <a:rPr lang="en-US" sz="1700" dirty="0"/>
              <a:t>development</a:t>
            </a:r>
            <a:endParaRPr lang="ru-RU" sz="1700" dirty="0"/>
          </a:p>
        </p:txBody>
      </p:sp>
      <p:sp>
        <p:nvSpPr>
          <p:cNvPr id="10" name="Текст 3"/>
          <p:cNvSpPr>
            <a:spLocks noGrp="1"/>
          </p:cNvSpPr>
          <p:nvPr>
            <p:ph type="body" sz="quarter" idx="10"/>
          </p:nvPr>
        </p:nvSpPr>
        <p:spPr>
          <a:xfrm>
            <a:off x="5039960" y="3434719"/>
            <a:ext cx="1836691" cy="323589"/>
          </a:xfrm>
        </p:spPr>
        <p:txBody>
          <a:bodyPr/>
          <a:lstStyle/>
          <a:p>
            <a:r>
              <a:rPr lang="en-US" sz="1700" dirty="0"/>
              <a:t>Mobile</a:t>
            </a:r>
            <a:br>
              <a:rPr lang="ru-RU" sz="1700" dirty="0"/>
            </a:br>
            <a:r>
              <a:rPr lang="en-US" sz="1700" dirty="0"/>
              <a:t>development</a:t>
            </a:r>
            <a:endParaRPr lang="ru-RU" sz="1700" dirty="0"/>
          </a:p>
        </p:txBody>
      </p:sp>
      <p:sp>
        <p:nvSpPr>
          <p:cNvPr id="11" name="Текст 4"/>
          <p:cNvSpPr>
            <a:spLocks noGrp="1"/>
          </p:cNvSpPr>
          <p:nvPr>
            <p:ph type="body" sz="quarter" idx="4294967295"/>
          </p:nvPr>
        </p:nvSpPr>
        <p:spPr>
          <a:xfrm>
            <a:off x="364988" y="4204708"/>
            <a:ext cx="3947046" cy="1445722"/>
          </a:xfrm>
          <a:prstGeom prst="rect">
            <a:avLst/>
          </a:prstGeom>
        </p:spPr>
        <p:txBody>
          <a:bodyPr/>
          <a:lstStyle/>
          <a:p>
            <a:pPr>
              <a:buClr>
                <a:srgbClr val="C00000"/>
              </a:buClr>
              <a:buBlip>
                <a:blip r:embed="rId5"/>
              </a:buBlip>
            </a:pPr>
            <a:r>
              <a:rPr lang="en-US" sz="900" dirty="0">
                <a:latin typeface="Roboto" panose="02000000000000000000" pitchFamily="2" charset="0"/>
                <a:ea typeface="Roboto" panose="02000000000000000000" pitchFamily="2" charset="0"/>
              </a:rPr>
              <a:t>Rich Internet application (RIA) development based Java, ASP.NET, PHP, JavaScript and Python technologies</a:t>
            </a:r>
          </a:p>
          <a:p>
            <a:pPr>
              <a:buClr>
                <a:srgbClr val="C00000"/>
              </a:buClr>
              <a:buBlip>
                <a:blip r:embed="rId5"/>
              </a:buBlip>
            </a:pPr>
            <a:r>
              <a:rPr lang="en-US" sz="900" dirty="0">
                <a:latin typeface="Roboto" panose="02000000000000000000" pitchFamily="2" charset="0"/>
                <a:ea typeface="Roboto" panose="02000000000000000000" pitchFamily="2" charset="0"/>
              </a:rPr>
              <a:t>Development of sophisticated interfaces based GWT, Angular.JS, React.JS, Ext JS frameworks and Kendo UI components</a:t>
            </a:r>
          </a:p>
          <a:p>
            <a:pPr>
              <a:buClr>
                <a:srgbClr val="C00000"/>
              </a:buClr>
              <a:buBlip>
                <a:blip r:embed="rId5"/>
              </a:buBlip>
            </a:pPr>
            <a:r>
              <a:rPr lang="en-US" sz="900" dirty="0">
                <a:latin typeface="Roboto" panose="02000000000000000000" pitchFamily="2" charset="0"/>
                <a:ea typeface="Roboto" panose="02000000000000000000" pitchFamily="2" charset="0"/>
              </a:rPr>
              <a:t>Mobile friendly WEB application development </a:t>
            </a:r>
          </a:p>
          <a:p>
            <a:pPr>
              <a:buClr>
                <a:srgbClr val="C00000"/>
              </a:buClr>
              <a:buBlip>
                <a:blip r:embed="rId5"/>
              </a:buBlip>
            </a:pPr>
            <a:r>
              <a:rPr lang="en-US" sz="900" dirty="0">
                <a:latin typeface="Roboto" panose="02000000000000000000" pitchFamily="2" charset="0"/>
                <a:ea typeface="Roboto" panose="02000000000000000000" pitchFamily="2" charset="0"/>
              </a:rPr>
              <a:t>Single page application development</a:t>
            </a:r>
            <a:endParaRPr lang="en-US" sz="900" dirty="0">
              <a:solidFill>
                <a:srgbClr val="4B4B4B"/>
              </a:solidFill>
              <a:latin typeface="Roboto" panose="02000000000000000000" pitchFamily="2" charset="0"/>
              <a:ea typeface="Roboto" panose="02000000000000000000" pitchFamily="2" charset="0"/>
            </a:endParaRPr>
          </a:p>
        </p:txBody>
      </p:sp>
      <p:sp>
        <p:nvSpPr>
          <p:cNvPr id="12" name="Текст 4"/>
          <p:cNvSpPr>
            <a:spLocks noGrp="1"/>
          </p:cNvSpPr>
          <p:nvPr>
            <p:ph type="body" sz="quarter" idx="4294967295"/>
          </p:nvPr>
        </p:nvSpPr>
        <p:spPr>
          <a:xfrm>
            <a:off x="5039960" y="4204708"/>
            <a:ext cx="3475390" cy="1445722"/>
          </a:xfrm>
          <a:prstGeom prst="rect">
            <a:avLst/>
          </a:prstGeom>
        </p:spPr>
        <p:txBody>
          <a:bodyPr/>
          <a:lstStyle/>
          <a:p>
            <a:pPr>
              <a:buClr>
                <a:srgbClr val="C00000"/>
              </a:buClr>
              <a:buBlip>
                <a:blip r:embed="rId5"/>
              </a:buBlip>
            </a:pPr>
            <a:r>
              <a:rPr lang="en-US" sz="900" dirty="0">
                <a:latin typeface="Roboto" panose="02000000000000000000" pitchFamily="2" charset="0"/>
                <a:ea typeface="Roboto" panose="02000000000000000000" pitchFamily="2" charset="0"/>
              </a:rPr>
              <a:t>Whole stack of native Android, iOS and Win8\10 development technologies </a:t>
            </a:r>
          </a:p>
          <a:p>
            <a:pPr>
              <a:buClr>
                <a:srgbClr val="C00000"/>
              </a:buClr>
              <a:buBlip>
                <a:blip r:embed="rId5"/>
              </a:buBlip>
            </a:pPr>
            <a:r>
              <a:rPr lang="en-US" sz="900" dirty="0">
                <a:latin typeface="Roboto" panose="02000000000000000000" pitchFamily="2" charset="0"/>
                <a:ea typeface="Roboto" panose="02000000000000000000" pitchFamily="2" charset="0"/>
              </a:rPr>
              <a:t>Cross platform development (Apache Cordova, </a:t>
            </a:r>
            <a:r>
              <a:rPr lang="en-US" sz="900" dirty="0" err="1">
                <a:latin typeface="Roboto" panose="02000000000000000000" pitchFamily="2" charset="0"/>
                <a:ea typeface="Roboto" panose="02000000000000000000" pitchFamily="2" charset="0"/>
              </a:rPr>
              <a:t>Xamarin</a:t>
            </a:r>
            <a:r>
              <a:rPr lang="en-US" sz="900" dirty="0">
                <a:latin typeface="Roboto" panose="02000000000000000000" pitchFamily="2" charset="0"/>
                <a:ea typeface="Roboto" panose="02000000000000000000" pitchFamily="2" charset="0"/>
              </a:rPr>
              <a:t>, </a:t>
            </a:r>
            <a:r>
              <a:rPr lang="en-US" sz="900" dirty="0" err="1">
                <a:latin typeface="Roboto" panose="02000000000000000000" pitchFamily="2" charset="0"/>
                <a:ea typeface="Roboto" panose="02000000000000000000" pitchFamily="2" charset="0"/>
              </a:rPr>
              <a:t>Telerik</a:t>
            </a:r>
            <a:r>
              <a:rPr lang="en-US" sz="900" dirty="0">
                <a:latin typeface="Roboto" panose="02000000000000000000" pitchFamily="2" charset="0"/>
                <a:ea typeface="Roboto" panose="02000000000000000000" pitchFamily="2" charset="0"/>
              </a:rPr>
              <a:t> Platform)</a:t>
            </a:r>
          </a:p>
          <a:p>
            <a:pPr>
              <a:buClr>
                <a:srgbClr val="C00000"/>
              </a:buClr>
              <a:buBlip>
                <a:blip r:embed="rId5"/>
              </a:buBlip>
            </a:pPr>
            <a:r>
              <a:rPr lang="en-US" sz="900" dirty="0">
                <a:latin typeface="Roboto" panose="02000000000000000000" pitchFamily="2" charset="0"/>
                <a:ea typeface="Roboto" panose="02000000000000000000" pitchFamily="2" charset="0"/>
              </a:rPr>
              <a:t>Sophisticated </a:t>
            </a:r>
            <a:r>
              <a:rPr lang="en-US" sz="900" dirty="0" err="1">
                <a:latin typeface="Roboto" panose="02000000000000000000" pitchFamily="2" charset="0"/>
                <a:ea typeface="Roboto" panose="02000000000000000000" pitchFamily="2" charset="0"/>
              </a:rPr>
              <a:t>geotracking</a:t>
            </a:r>
            <a:r>
              <a:rPr lang="en-US" sz="900" dirty="0">
                <a:latin typeface="Roboto" panose="02000000000000000000" pitchFamily="2" charset="0"/>
                <a:ea typeface="Roboto" panose="02000000000000000000" pitchFamily="2" charset="0"/>
              </a:rPr>
              <a:t> app development</a:t>
            </a:r>
          </a:p>
          <a:p>
            <a:pPr>
              <a:buClr>
                <a:srgbClr val="C00000"/>
              </a:buClr>
              <a:buBlip>
                <a:blip r:embed="rId5"/>
              </a:buBlip>
            </a:pPr>
            <a:r>
              <a:rPr lang="en-US" sz="900" dirty="0">
                <a:latin typeface="Roboto" panose="02000000000000000000" pitchFamily="2" charset="0"/>
                <a:ea typeface="Roboto" panose="02000000000000000000" pitchFamily="2" charset="0"/>
              </a:rPr>
              <a:t>Three-tier solutions development</a:t>
            </a:r>
            <a:endParaRPr lang="en-US" sz="900" dirty="0">
              <a:solidFill>
                <a:srgbClr val="4B4B4B"/>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9545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364988" y="1162844"/>
            <a:ext cx="8150362" cy="483394"/>
          </a:xfrm>
        </p:spPr>
        <p:txBody>
          <a:bodyPr/>
          <a:lstStyle/>
          <a:p>
            <a:r>
              <a:rPr lang="en-US" dirty="0"/>
              <a:t>Technologies</a:t>
            </a:r>
            <a:endParaRPr lang="ru-RU" dirty="0"/>
          </a:p>
        </p:txBody>
      </p:sp>
      <p:sp>
        <p:nvSpPr>
          <p:cNvPr id="10" name="Текст 3"/>
          <p:cNvSpPr>
            <a:spLocks noGrp="1"/>
          </p:cNvSpPr>
          <p:nvPr>
            <p:ph type="body" sz="quarter" idx="10"/>
          </p:nvPr>
        </p:nvSpPr>
        <p:spPr>
          <a:xfrm>
            <a:off x="530361" y="2595129"/>
            <a:ext cx="1836691" cy="323589"/>
          </a:xfrm>
        </p:spPr>
        <p:txBody>
          <a:bodyPr/>
          <a:lstStyle/>
          <a:p>
            <a:r>
              <a:rPr lang="en-US" sz="1700" dirty="0"/>
              <a:t>Enterprise</a:t>
            </a:r>
            <a:br>
              <a:rPr lang="en-US" sz="1700" dirty="0"/>
            </a:br>
            <a:r>
              <a:rPr lang="en-US" sz="1700" dirty="0"/>
              <a:t>application</a:t>
            </a:r>
            <a:br>
              <a:rPr lang="en-US" sz="1700" dirty="0"/>
            </a:br>
            <a:r>
              <a:rPr lang="en-US" sz="1700" dirty="0"/>
              <a:t>development</a:t>
            </a:r>
            <a:endParaRPr lang="ru-RU" sz="1700" dirty="0"/>
          </a:p>
        </p:txBody>
      </p:sp>
      <p:sp>
        <p:nvSpPr>
          <p:cNvPr id="11" name="Текст 4"/>
          <p:cNvSpPr>
            <a:spLocks noGrp="1"/>
          </p:cNvSpPr>
          <p:nvPr>
            <p:ph type="body" sz="quarter" idx="4294967295"/>
          </p:nvPr>
        </p:nvSpPr>
        <p:spPr>
          <a:xfrm>
            <a:off x="530361" y="3603346"/>
            <a:ext cx="3951023" cy="2532592"/>
          </a:xfrm>
          <a:prstGeom prst="rect">
            <a:avLst/>
          </a:prstGeom>
        </p:spPr>
        <p:txBody>
          <a:bodyPr/>
          <a:lstStyle/>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Business process automation software based different BPM engines (Activiti BPM, </a:t>
            </a:r>
            <a:r>
              <a:rPr lang="en-US" sz="900" dirty="0" err="1">
                <a:solidFill>
                  <a:srgbClr val="4B4B4B"/>
                </a:solidFill>
                <a:latin typeface="Roboto" panose="02000000000000000000" pitchFamily="2" charset="0"/>
                <a:ea typeface="Roboto" panose="02000000000000000000" pitchFamily="2" charset="0"/>
              </a:rPr>
              <a:t>jBPM</a:t>
            </a:r>
            <a:r>
              <a:rPr lang="en-US" sz="900" dirty="0">
                <a:solidFill>
                  <a:srgbClr val="4B4B4B"/>
                </a:solidFill>
                <a:latin typeface="Roboto" panose="02000000000000000000" pitchFamily="2" charset="0"/>
                <a:ea typeface="Roboto" panose="02000000000000000000" pitchFamily="2" charset="0"/>
              </a:rPr>
              <a:t>)</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High loaded based SOA system development using both whole JEE stack (CDI, EJB, JPA, JSP, JSF, JMS, SOAP, REST) plus related frameworks(Spring, Seam) and whole </a:t>
            </a:r>
            <a:r>
              <a:rPr lang="en-US" sz="900" dirty="0" err="1">
                <a:solidFill>
                  <a:srgbClr val="4B4B4B"/>
                </a:solidFill>
                <a:latin typeface="Roboto" panose="02000000000000000000" pitchFamily="2" charset="0"/>
                <a:ea typeface="Roboto" panose="02000000000000000000" pitchFamily="2" charset="0"/>
              </a:rPr>
              <a:t>.Net</a:t>
            </a:r>
            <a:r>
              <a:rPr lang="en-US" sz="900" dirty="0">
                <a:solidFill>
                  <a:srgbClr val="4B4B4B"/>
                </a:solidFill>
                <a:latin typeface="Roboto" panose="02000000000000000000" pitchFamily="2" charset="0"/>
                <a:ea typeface="Roboto" panose="02000000000000000000" pitchFamily="2" charset="0"/>
              </a:rPr>
              <a:t> stack (</a:t>
            </a:r>
            <a:r>
              <a:rPr lang="en-US" sz="900" dirty="0" err="1">
                <a:solidFill>
                  <a:srgbClr val="4B4B4B"/>
                </a:solidFill>
                <a:latin typeface="Roboto" panose="02000000000000000000" pitchFamily="2" charset="0"/>
                <a:ea typeface="Roboto" panose="02000000000000000000" pitchFamily="2" charset="0"/>
              </a:rPr>
              <a:t>ASP.Net</a:t>
            </a:r>
            <a:r>
              <a:rPr lang="en-US" sz="900" dirty="0">
                <a:solidFill>
                  <a:srgbClr val="4B4B4B"/>
                </a:solidFill>
                <a:latin typeface="Roboto" panose="02000000000000000000" pitchFamily="2" charset="0"/>
                <a:ea typeface="Roboto" panose="02000000000000000000" pitchFamily="2" charset="0"/>
              </a:rPr>
              <a:t> MVC, WPF, WCF)</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Portal solutions based on </a:t>
            </a:r>
            <a:r>
              <a:rPr lang="en-US" sz="900" dirty="0" err="1">
                <a:solidFill>
                  <a:srgbClr val="4B4B4B"/>
                </a:solidFill>
                <a:latin typeface="Roboto" panose="02000000000000000000" pitchFamily="2" charset="0"/>
                <a:ea typeface="Roboto" panose="02000000000000000000" pitchFamily="2" charset="0"/>
              </a:rPr>
              <a:t>Liferay</a:t>
            </a:r>
            <a:r>
              <a:rPr lang="en-US" sz="900" dirty="0">
                <a:solidFill>
                  <a:srgbClr val="4B4B4B"/>
                </a:solidFill>
                <a:latin typeface="Roboto" panose="02000000000000000000" pitchFamily="2" charset="0"/>
                <a:ea typeface="Roboto" panose="02000000000000000000" pitchFamily="2" charset="0"/>
              </a:rPr>
              <a:t> Portal , </a:t>
            </a:r>
            <a:r>
              <a:rPr lang="en-US" sz="900" dirty="0" err="1">
                <a:solidFill>
                  <a:srgbClr val="4B4B4B"/>
                </a:solidFill>
                <a:latin typeface="Roboto" panose="02000000000000000000" pitchFamily="2" charset="0"/>
                <a:ea typeface="Roboto" panose="02000000000000000000" pitchFamily="2" charset="0"/>
              </a:rPr>
              <a:t>Sharepoint</a:t>
            </a:r>
            <a:r>
              <a:rPr lang="en-US" sz="900" dirty="0">
                <a:solidFill>
                  <a:srgbClr val="4B4B4B"/>
                </a:solidFill>
                <a:latin typeface="Roboto" panose="02000000000000000000" pitchFamily="2" charset="0"/>
                <a:ea typeface="Roboto" panose="02000000000000000000" pitchFamily="2" charset="0"/>
              </a:rPr>
              <a:t> WSS/MOSS, WebLogic Portal, WebSphere Portal</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Integrations solutions using ESB (OSB, Oracle ESB, IBM WebSphere ESB, </a:t>
            </a:r>
            <a:r>
              <a:rPr lang="en-US" sz="900" dirty="0" err="1">
                <a:solidFill>
                  <a:srgbClr val="4B4B4B"/>
                </a:solidFill>
                <a:latin typeface="Roboto" panose="02000000000000000000" pitchFamily="2" charset="0"/>
                <a:ea typeface="Roboto" panose="02000000000000000000" pitchFamily="2" charset="0"/>
              </a:rPr>
              <a:t>JBoss</a:t>
            </a:r>
            <a:r>
              <a:rPr lang="en-US" sz="900" dirty="0">
                <a:solidFill>
                  <a:srgbClr val="4B4B4B"/>
                </a:solidFill>
                <a:latin typeface="Roboto" panose="02000000000000000000" pitchFamily="2" charset="0"/>
                <a:ea typeface="Roboto" panose="02000000000000000000" pitchFamily="2" charset="0"/>
              </a:rPr>
              <a:t> ESB), Spring integration, MSMQ, </a:t>
            </a:r>
            <a:r>
              <a:rPr lang="en-US" sz="900" dirty="0" err="1">
                <a:solidFill>
                  <a:srgbClr val="4B4B4B"/>
                </a:solidFill>
                <a:latin typeface="Roboto" panose="02000000000000000000" pitchFamily="2" charset="0"/>
                <a:ea typeface="Roboto" panose="02000000000000000000" pitchFamily="2" charset="0"/>
              </a:rPr>
              <a:t>eMule</a:t>
            </a:r>
            <a:endParaRPr lang="en-US" sz="900" dirty="0">
              <a:solidFill>
                <a:srgbClr val="4B4B4B"/>
              </a:solidFill>
              <a:latin typeface="Roboto" panose="02000000000000000000" pitchFamily="2" charset="0"/>
              <a:ea typeface="Roboto" panose="02000000000000000000" pitchFamily="2" charset="0"/>
            </a:endParaRP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System based reporting Jasper, BIRT, Pentaho, SQL Server Reporting Services</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Large, distributed systems and highly-scalable network servers using </a:t>
            </a:r>
            <a:r>
              <a:rPr lang="en-US" sz="900" dirty="0" err="1">
                <a:solidFill>
                  <a:srgbClr val="4B4B4B"/>
                </a:solidFill>
                <a:latin typeface="Roboto" panose="02000000000000000000" pitchFamily="2" charset="0"/>
                <a:ea typeface="Roboto" panose="02000000000000000000" pitchFamily="2" charset="0"/>
              </a:rPr>
              <a:t>GoLang</a:t>
            </a:r>
            <a:endParaRPr lang="en-US" sz="900" dirty="0">
              <a:solidFill>
                <a:srgbClr val="4B4B4B"/>
              </a:solidFill>
              <a:latin typeface="Roboto" panose="02000000000000000000" pitchFamily="2" charset="0"/>
              <a:ea typeface="Roboto" panose="02000000000000000000" pitchFamily="2" charset="0"/>
            </a:endParaRP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Cloud based solutions (Azure, Amazon)</a:t>
            </a:r>
          </a:p>
        </p:txBody>
      </p:sp>
      <p:sp>
        <p:nvSpPr>
          <p:cNvPr id="13" name="Текст 3"/>
          <p:cNvSpPr>
            <a:spLocks noGrp="1"/>
          </p:cNvSpPr>
          <p:nvPr>
            <p:ph type="body" sz="quarter" idx="10"/>
          </p:nvPr>
        </p:nvSpPr>
        <p:spPr>
          <a:xfrm>
            <a:off x="4846297" y="3503118"/>
            <a:ext cx="2765465" cy="323589"/>
          </a:xfrm>
        </p:spPr>
        <p:txBody>
          <a:bodyPr/>
          <a:lstStyle/>
          <a:p>
            <a:r>
              <a:rPr lang="en-US" sz="1700" dirty="0"/>
              <a:t>Big Data related technology</a:t>
            </a:r>
            <a:endParaRPr lang="ru-RU" sz="1700" dirty="0"/>
          </a:p>
        </p:txBody>
      </p:sp>
      <p:sp>
        <p:nvSpPr>
          <p:cNvPr id="14" name="Текст 4"/>
          <p:cNvSpPr>
            <a:spLocks noGrp="1"/>
          </p:cNvSpPr>
          <p:nvPr>
            <p:ph type="body" sz="quarter" idx="4294967295"/>
          </p:nvPr>
        </p:nvSpPr>
        <p:spPr>
          <a:xfrm>
            <a:off x="4843806" y="4120455"/>
            <a:ext cx="4217816" cy="1189370"/>
          </a:xfrm>
          <a:prstGeom prst="rect">
            <a:avLst/>
          </a:prstGeom>
        </p:spPr>
        <p:txBody>
          <a:bodyPr/>
          <a:lstStyle/>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Database analysis and BI (Pentaho, Oracle BI)</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NoSQL databases (Cassandra, MongoDB, </a:t>
            </a:r>
            <a:r>
              <a:rPr lang="en-US" sz="900" dirty="0" err="1">
                <a:solidFill>
                  <a:srgbClr val="4B4B4B"/>
                </a:solidFill>
                <a:latin typeface="Roboto" panose="02000000000000000000" pitchFamily="2" charset="0"/>
                <a:ea typeface="Roboto" panose="02000000000000000000" pitchFamily="2" charset="0"/>
              </a:rPr>
              <a:t>CouchDB</a:t>
            </a:r>
            <a:r>
              <a:rPr lang="en-US" sz="900" dirty="0">
                <a:solidFill>
                  <a:srgbClr val="4B4B4B"/>
                </a:solidFill>
                <a:latin typeface="Roboto" panose="02000000000000000000" pitchFamily="2" charset="0"/>
                <a:ea typeface="Roboto" panose="02000000000000000000" pitchFamily="2" charset="0"/>
              </a:rPr>
              <a:t>)</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Search engines (Elastic search, Apache </a:t>
            </a:r>
            <a:r>
              <a:rPr lang="en-US" sz="900" dirty="0" err="1">
                <a:solidFill>
                  <a:srgbClr val="4B4B4B"/>
                </a:solidFill>
                <a:latin typeface="Roboto" panose="02000000000000000000" pitchFamily="2" charset="0"/>
                <a:ea typeface="Roboto" panose="02000000000000000000" pitchFamily="2" charset="0"/>
              </a:rPr>
              <a:t>Solr</a:t>
            </a:r>
            <a:r>
              <a:rPr lang="en-US" sz="900" dirty="0">
                <a:solidFill>
                  <a:srgbClr val="4B4B4B"/>
                </a:solidFill>
                <a:latin typeface="Roboto" panose="02000000000000000000" pitchFamily="2" charset="0"/>
                <a:ea typeface="Roboto" panose="02000000000000000000" pitchFamily="2" charset="0"/>
              </a:rPr>
              <a:t>, Sphinx)</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Intellectual Data Processing (Apache </a:t>
            </a:r>
            <a:r>
              <a:rPr lang="en-US" sz="900" dirty="0" err="1">
                <a:solidFill>
                  <a:srgbClr val="4B4B4B"/>
                </a:solidFill>
                <a:latin typeface="Roboto" panose="02000000000000000000" pitchFamily="2" charset="0"/>
                <a:ea typeface="Roboto" panose="02000000000000000000" pitchFamily="2" charset="0"/>
              </a:rPr>
              <a:t>Lucene</a:t>
            </a:r>
            <a:r>
              <a:rPr lang="en-US" sz="900" dirty="0">
                <a:solidFill>
                  <a:srgbClr val="4B4B4B"/>
                </a:solidFill>
                <a:latin typeface="Roboto" panose="02000000000000000000" pitchFamily="2" charset="0"/>
                <a:ea typeface="Roboto" panose="02000000000000000000" pitchFamily="2" charset="0"/>
              </a:rPr>
              <a:t>, Apache Mahout)</a:t>
            </a:r>
          </a:p>
          <a:p>
            <a:pPr>
              <a:buClr>
                <a:srgbClr val="4B4B4B"/>
              </a:buClr>
              <a:buBlip>
                <a:blip r:embed="rId2"/>
              </a:buBlip>
            </a:pPr>
            <a:r>
              <a:rPr lang="en-US" sz="900" dirty="0">
                <a:solidFill>
                  <a:srgbClr val="4B4B4B"/>
                </a:solidFill>
                <a:latin typeface="Roboto" panose="02000000000000000000" pitchFamily="2" charset="0"/>
                <a:ea typeface="Roboto" panose="02000000000000000000" pitchFamily="2" charset="0"/>
              </a:rPr>
              <a:t>Distributed Compilation (Apache Hadoop, Apache </a:t>
            </a:r>
            <a:r>
              <a:rPr lang="en-US" sz="900" dirty="0" err="1">
                <a:solidFill>
                  <a:srgbClr val="4B4B4B"/>
                </a:solidFill>
                <a:latin typeface="Roboto" panose="02000000000000000000" pitchFamily="2" charset="0"/>
                <a:ea typeface="Roboto" panose="02000000000000000000" pitchFamily="2" charset="0"/>
              </a:rPr>
              <a:t>ZooKeeper</a:t>
            </a:r>
            <a:r>
              <a:rPr lang="en-US" sz="900" dirty="0">
                <a:solidFill>
                  <a:srgbClr val="4B4B4B"/>
                </a:solidFill>
                <a:latin typeface="Roboto" panose="02000000000000000000" pitchFamily="2" charset="0"/>
                <a:ea typeface="Roboto" panose="02000000000000000000" pitchFamily="2" charset="0"/>
              </a:rPr>
              <a:t>)</a:t>
            </a:r>
          </a:p>
        </p:txBody>
      </p:sp>
      <p:pic>
        <p:nvPicPr>
          <p:cNvPr id="15" name="Рисунок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8950" y="1800422"/>
            <a:ext cx="2055190" cy="1541868"/>
          </a:xfrm>
          <a:prstGeom prst="rect">
            <a:avLst/>
          </a:prstGeom>
        </p:spPr>
      </p:pic>
      <p:pic>
        <p:nvPicPr>
          <p:cNvPr id="16" name="Рисунок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2127" y="1813034"/>
            <a:ext cx="2084946" cy="1564191"/>
          </a:xfrm>
          <a:prstGeom prst="rect">
            <a:avLst/>
          </a:prstGeom>
        </p:spPr>
      </p:pic>
    </p:spTree>
    <p:extLst>
      <p:ext uri="{BB962C8B-B14F-4D97-AF65-F5344CB8AC3E}">
        <p14:creationId xmlns:p14="http://schemas.microsoft.com/office/powerpoint/2010/main" val="59816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R&amp;D</a:t>
            </a:r>
            <a:endParaRPr lang="ru-RU" dirty="0"/>
          </a:p>
        </p:txBody>
      </p:sp>
      <p:sp>
        <p:nvSpPr>
          <p:cNvPr id="7" name="Text Placeholder 6"/>
          <p:cNvSpPr>
            <a:spLocks noGrp="1"/>
          </p:cNvSpPr>
          <p:nvPr>
            <p:ph type="body" sz="quarter" idx="10"/>
          </p:nvPr>
        </p:nvSpPr>
        <p:spPr>
          <a:xfrm>
            <a:off x="1802758" y="3066799"/>
            <a:ext cx="1543815" cy="323589"/>
          </a:xfrm>
        </p:spPr>
        <p:txBody>
          <a:bodyPr/>
          <a:lstStyle/>
          <a:p>
            <a:r>
              <a:rPr lang="en-US" dirty="0"/>
              <a:t>Semantics</a:t>
            </a:r>
            <a:endParaRPr lang="ru-RU" dirty="0"/>
          </a:p>
        </p:txBody>
      </p:sp>
      <p:sp>
        <p:nvSpPr>
          <p:cNvPr id="11" name="Text Placeholder 10"/>
          <p:cNvSpPr>
            <a:spLocks noGrp="1"/>
          </p:cNvSpPr>
          <p:nvPr>
            <p:ph type="body" sz="quarter" idx="14"/>
          </p:nvPr>
        </p:nvSpPr>
        <p:spPr>
          <a:xfrm>
            <a:off x="971438" y="3368094"/>
            <a:ext cx="3435670" cy="1017059"/>
          </a:xfrm>
        </p:spPr>
        <p:txBody>
          <a:bodyPr/>
          <a:lstStyle/>
          <a:p>
            <a:r>
              <a:rPr lang="en-US" dirty="0">
                <a:solidFill>
                  <a:srgbClr val="93979B"/>
                </a:solidFill>
                <a:ea typeface="Roboto Black" panose="02000000000000000000" pitchFamily="2" charset="0"/>
              </a:rPr>
              <a:t>semantic self-learning algorithms and NLP-based data processing tools to analyze large amounts of unstructured content (websites, emails, and documents)</a:t>
            </a:r>
          </a:p>
        </p:txBody>
      </p:sp>
      <p:pic>
        <p:nvPicPr>
          <p:cNvPr id="20" name="Рисунок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9757" y="1674666"/>
            <a:ext cx="1799424" cy="1378428"/>
          </a:xfrm>
          <a:prstGeom prst="rect">
            <a:avLst/>
          </a:prstGeom>
        </p:spPr>
      </p:pic>
      <p:sp>
        <p:nvSpPr>
          <p:cNvPr id="16" name="Text Placeholder 6"/>
          <p:cNvSpPr>
            <a:spLocks noGrp="1"/>
          </p:cNvSpPr>
          <p:nvPr>
            <p:ph type="body" sz="quarter" idx="10"/>
          </p:nvPr>
        </p:nvSpPr>
        <p:spPr>
          <a:xfrm>
            <a:off x="5429199" y="3040294"/>
            <a:ext cx="1911916" cy="323589"/>
          </a:xfrm>
        </p:spPr>
        <p:txBody>
          <a:bodyPr/>
          <a:lstStyle/>
          <a:p>
            <a:r>
              <a:rPr lang="en-US" dirty="0"/>
              <a:t>Big Data</a:t>
            </a:r>
            <a:endParaRPr lang="ru-RU" dirty="0"/>
          </a:p>
        </p:txBody>
      </p:sp>
      <p:sp>
        <p:nvSpPr>
          <p:cNvPr id="17" name="Text Placeholder 10"/>
          <p:cNvSpPr>
            <a:spLocks noGrp="1"/>
          </p:cNvSpPr>
          <p:nvPr>
            <p:ph type="body" sz="quarter" idx="14"/>
          </p:nvPr>
        </p:nvSpPr>
        <p:spPr>
          <a:xfrm>
            <a:off x="5238428" y="3390388"/>
            <a:ext cx="3171054" cy="335165"/>
          </a:xfrm>
        </p:spPr>
        <p:txBody>
          <a:bodyPr/>
          <a:lstStyle/>
          <a:p>
            <a:r>
              <a:rPr lang="en-US" dirty="0">
                <a:solidFill>
                  <a:srgbClr val="93979B"/>
                </a:solidFill>
                <a:ea typeface="Roboto Black" panose="02000000000000000000" pitchFamily="2" charset="0"/>
              </a:rPr>
              <a:t>storage and processing architecture</a:t>
            </a:r>
            <a:endParaRPr lang="en-US" dirty="0">
              <a:solidFill>
                <a:srgbClr val="93979B"/>
              </a:solidFill>
              <a:ea typeface="Roboto" panose="02000000000000000000" pitchFamily="2" charset="0"/>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7040" y="1680452"/>
            <a:ext cx="1486588" cy="1145258"/>
          </a:xfrm>
          <a:prstGeom prst="rect">
            <a:avLst/>
          </a:prstGeom>
        </p:spPr>
      </p:pic>
      <p:sp>
        <p:nvSpPr>
          <p:cNvPr id="19" name="Text Placeholder 11"/>
          <p:cNvSpPr>
            <a:spLocks noGrp="1"/>
          </p:cNvSpPr>
          <p:nvPr>
            <p:ph type="body" sz="quarter" idx="15"/>
          </p:nvPr>
        </p:nvSpPr>
        <p:spPr>
          <a:xfrm>
            <a:off x="5429199" y="5315475"/>
            <a:ext cx="2349550" cy="243880"/>
          </a:xfrm>
        </p:spPr>
        <p:txBody>
          <a:bodyPr/>
          <a:lstStyle/>
          <a:p>
            <a:r>
              <a:rPr lang="en-US" dirty="0"/>
              <a:t>Machine Learning</a:t>
            </a:r>
            <a:endParaRPr lang="ru-RU" dirty="0"/>
          </a:p>
        </p:txBody>
      </p:sp>
      <p:sp>
        <p:nvSpPr>
          <p:cNvPr id="23" name="Text Placeholder 12"/>
          <p:cNvSpPr>
            <a:spLocks noGrp="1"/>
          </p:cNvSpPr>
          <p:nvPr>
            <p:ph type="body" sz="quarter" idx="16"/>
          </p:nvPr>
        </p:nvSpPr>
        <p:spPr>
          <a:xfrm>
            <a:off x="5343359" y="5646337"/>
            <a:ext cx="3171054" cy="252604"/>
          </a:xfrm>
        </p:spPr>
        <p:txBody>
          <a:bodyPr/>
          <a:lstStyle/>
          <a:p>
            <a:r>
              <a:rPr lang="en-US" dirty="0"/>
              <a:t>pattern recognition based on logic, metrics, statistical and deep learning algorithms</a:t>
            </a:r>
            <a:endParaRPr lang="ru-RU" dirty="0"/>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7168" y="4071357"/>
            <a:ext cx="1166332" cy="1168134"/>
          </a:xfrm>
          <a:prstGeom prst="rect">
            <a:avLst/>
          </a:prstGeom>
        </p:spPr>
      </p:pic>
      <p:sp>
        <p:nvSpPr>
          <p:cNvPr id="25" name="Text Placeholder 11"/>
          <p:cNvSpPr>
            <a:spLocks noGrp="1"/>
          </p:cNvSpPr>
          <p:nvPr>
            <p:ph type="body" sz="quarter" idx="15"/>
          </p:nvPr>
        </p:nvSpPr>
        <p:spPr>
          <a:xfrm>
            <a:off x="1399890" y="5320974"/>
            <a:ext cx="2349550" cy="243880"/>
          </a:xfrm>
        </p:spPr>
        <p:txBody>
          <a:bodyPr/>
          <a:lstStyle/>
          <a:p>
            <a:r>
              <a:rPr lang="en-US" dirty="0"/>
              <a:t>Image Recognition</a:t>
            </a:r>
            <a:endParaRPr lang="ru-RU" dirty="0"/>
          </a:p>
        </p:txBody>
      </p:sp>
      <p:sp>
        <p:nvSpPr>
          <p:cNvPr id="26" name="Text Placeholder 12"/>
          <p:cNvSpPr>
            <a:spLocks noGrp="1"/>
          </p:cNvSpPr>
          <p:nvPr>
            <p:ph type="body" sz="quarter" idx="16"/>
          </p:nvPr>
        </p:nvSpPr>
        <p:spPr>
          <a:xfrm>
            <a:off x="1076369" y="5646337"/>
            <a:ext cx="3171054" cy="252604"/>
          </a:xfrm>
        </p:spPr>
        <p:txBody>
          <a:bodyPr/>
          <a:lstStyle/>
          <a:p>
            <a:r>
              <a:rPr lang="en-US" dirty="0"/>
              <a:t>using Deep Learning Convolutional Artificial </a:t>
            </a:r>
            <a:br>
              <a:rPr lang="en-US" dirty="0"/>
            </a:br>
            <a:r>
              <a:rPr lang="en-US" dirty="0"/>
              <a:t>Neural Networks</a:t>
            </a:r>
            <a:endParaRPr lang="ru-RU" dirty="0"/>
          </a:p>
        </p:txBody>
      </p: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5837" y="4156785"/>
            <a:ext cx="1067264" cy="1082706"/>
          </a:xfrm>
          <a:prstGeom prst="rect">
            <a:avLst/>
          </a:prstGeom>
        </p:spPr>
      </p:pic>
    </p:spTree>
    <p:extLst>
      <p:ext uri="{BB962C8B-B14F-4D97-AF65-F5344CB8AC3E}">
        <p14:creationId xmlns:p14="http://schemas.microsoft.com/office/powerpoint/2010/main" val="218594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455082" cy="6228965"/>
          </a:xfrm>
          <a:prstGeom prst="rect">
            <a:avLst/>
          </a:prstGeom>
          <a:solidFill>
            <a:srgbClr val="D9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5"/>
          <p:cNvSpPr txBox="1">
            <a:spLocks/>
          </p:cNvSpPr>
          <p:nvPr/>
        </p:nvSpPr>
        <p:spPr>
          <a:xfrm>
            <a:off x="561370" y="2003601"/>
            <a:ext cx="2648235" cy="483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US" sz="26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Business Partners</a:t>
            </a:r>
            <a:endParaRPr lang="ru-RU" sz="26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 name="TextBox 4"/>
          <p:cNvSpPr txBox="1"/>
          <p:nvPr/>
        </p:nvSpPr>
        <p:spPr>
          <a:xfrm>
            <a:off x="564596" y="2939581"/>
            <a:ext cx="2518573" cy="1754326"/>
          </a:xfrm>
          <a:prstGeom prst="rect">
            <a:avLst/>
          </a:prstGeom>
          <a:noFill/>
        </p:spPr>
        <p:txBody>
          <a:bodyPr wrap="square" rtlCol="0">
            <a:spAutoFit/>
          </a:bodyPr>
          <a:lstStyle/>
          <a:p>
            <a:r>
              <a:rPr lang="en-US" sz="12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Artezio</a:t>
            </a:r>
            <a:r>
              <a:rPr lang="en-US"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established solid relationships with industry leaders. Our goals are to follow best practices, to be on the forefront of newest technologies, to acquire technology expertise directly from the leaders, and to take advantage of vendors &amp; certification.</a:t>
            </a:r>
            <a:endParaRPr lang="ru-RU"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4" name="Рисунок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476" y="280475"/>
            <a:ext cx="1165079" cy="554147"/>
          </a:xfrm>
          <a:prstGeom prst="rect">
            <a:avLst/>
          </a:prstGeom>
        </p:spPr>
      </p:pic>
      <p:pic>
        <p:nvPicPr>
          <p:cNvPr id="26" name="Picture 25"/>
          <p:cNvPicPr>
            <a:picLocks noChangeAspect="1"/>
          </p:cNvPicPr>
          <p:nvPr/>
        </p:nvPicPr>
        <p:blipFill>
          <a:blip r:embed="rId3"/>
          <a:stretch>
            <a:fillRect/>
          </a:stretch>
        </p:blipFill>
        <p:spPr>
          <a:xfrm>
            <a:off x="4016452" y="599011"/>
            <a:ext cx="4230704" cy="5424367"/>
          </a:xfrm>
          <a:prstGeom prst="rect">
            <a:avLst/>
          </a:prstGeom>
        </p:spPr>
      </p:pic>
    </p:spTree>
    <p:extLst>
      <p:ext uri="{BB962C8B-B14F-4D97-AF65-F5344CB8AC3E}">
        <p14:creationId xmlns:p14="http://schemas.microsoft.com/office/powerpoint/2010/main" val="482831709"/>
      </p:ext>
    </p:extLst>
  </p:cSld>
  <p:clrMapOvr>
    <a:masterClrMapping/>
  </p:clrMapOvr>
</p:sld>
</file>

<file path=ppt/theme/theme1.xml><?xml version="1.0" encoding="utf-8"?>
<a:theme xmlns:a="http://schemas.openxmlformats.org/drawingml/2006/main" name="Artezio">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3">
      <a:majorFont>
        <a:latin typeface="Roboto Medium"/>
        <a:ea typeface=""/>
        <a:cs typeface=""/>
      </a:majorFont>
      <a:minorFont>
        <a:latin typeface="Roboto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3" id="{CD29E2A9-8AD1-4F38-93E4-063778BC0AF3}" vid="{2B8BE6B4-8266-401F-BF55-2F1529CF13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Artezio_template_New_Design</Template>
  <TotalTime>3169</TotalTime>
  <Words>1028</Words>
  <Application>Microsoft Macintosh PowerPoint</Application>
  <PresentationFormat>On-screen Show (4:3)</PresentationFormat>
  <Paragraphs>167</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Roboto</vt:lpstr>
      <vt:lpstr>Roboto </vt:lpstr>
      <vt:lpstr>Roboto Black</vt:lpstr>
      <vt:lpstr>Roboto Bold</vt:lpstr>
      <vt:lpstr>Roboto Light</vt:lpstr>
      <vt:lpstr>Roboto Medium</vt:lpstr>
      <vt:lpstr>Artezio</vt:lpstr>
      <vt:lpstr>The Art of Technology</vt:lpstr>
      <vt:lpstr>About us</vt:lpstr>
      <vt:lpstr>Staff Matrix </vt:lpstr>
      <vt:lpstr>Company Overview</vt:lpstr>
      <vt:lpstr>Artezio Services</vt:lpstr>
      <vt:lpstr>Technology Profile</vt:lpstr>
      <vt:lpstr>Technologies</vt:lpstr>
      <vt:lpstr>R&amp;D</vt:lpstr>
      <vt:lpstr>PowerPoint Presentation</vt:lpstr>
      <vt:lpstr>Company Awards</vt:lpstr>
      <vt:lpstr>Industries</vt:lpstr>
      <vt:lpstr>Clients Locations</vt:lpstr>
      <vt:lpstr>Featured Clients</vt:lpstr>
      <vt:lpstr>Artezio Advantages</vt:lpstr>
      <vt:lpstr>PowerPoint Presentation</vt:lpstr>
      <vt:lpstr>Engagement Models</vt:lpstr>
      <vt:lpstr>Organization  Chart</vt:lpstr>
      <vt:lpstr>Management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Artezio Pitchdeck</dc:title>
  <dc:creator>Dariya Bogretsova</dc:creator>
  <cp:lastModifiedBy>Microsoft Office User</cp:lastModifiedBy>
  <cp:revision>186</cp:revision>
  <dcterms:created xsi:type="dcterms:W3CDTF">2017-04-03T15:10:02Z</dcterms:created>
  <dcterms:modified xsi:type="dcterms:W3CDTF">2020-02-05T14:18:57Z</dcterms:modified>
</cp:coreProperties>
</file>